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Tahoma"/>
      <p:regular r:id="rId20"/>
      <p:bold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Tahoma-regular.fntdata"/><Relationship Id="rId11" Type="http://schemas.openxmlformats.org/officeDocument/2006/relationships/slide" Target="slides/slide5.xml"/><Relationship Id="rId10" Type="http://schemas.openxmlformats.org/officeDocument/2006/relationships/slide" Target="slides/slide4.xml"/><Relationship Id="rId21" Type="http://schemas.openxmlformats.org/officeDocument/2006/relationships/font" Target="fonts/Tahoma-bold.fntdata"/><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454acf323c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3454acf323c_2_0: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1100"/>
              <a:buNone/>
            </a:pPr>
            <a:r>
              <a:t/>
            </a:r>
            <a:endParaRPr/>
          </a:p>
        </p:txBody>
      </p:sp>
      <p:sp>
        <p:nvSpPr>
          <p:cNvPr id="117" name="Google Shape;117;g3454acf323c_2_0:notes"/>
          <p:cNvSpPr txBox="1"/>
          <p:nvPr>
            <p:ph idx="12" type="sldNum"/>
          </p:nvPr>
        </p:nvSpPr>
        <p:spPr>
          <a:xfrm>
            <a:off x="3884414" y="8685389"/>
            <a:ext cx="2971800" cy="458700"/>
          </a:xfrm>
          <a:prstGeom prst="rect">
            <a:avLst/>
          </a:prstGeom>
          <a:noFill/>
          <a:ln>
            <a:noFill/>
          </a:ln>
        </p:spPr>
        <p:txBody>
          <a:bodyPr anchorCtr="0" anchor="b" bIns="24975" lIns="49950" spcFirstLastPara="1" rIns="49950" wrap="square" tIns="24975">
            <a:noAutofit/>
          </a:bodyPr>
          <a:lstStyle/>
          <a:p>
            <a:pPr indent="0" lvl="0" marL="0" marR="0" rtl="0" algn="r">
              <a:lnSpc>
                <a:spcPct val="100000"/>
              </a:lnSpc>
              <a:spcBef>
                <a:spcPts val="0"/>
              </a:spcBef>
              <a:spcAft>
                <a:spcPts val="0"/>
              </a:spcAft>
              <a:buClr>
                <a:srgbClr val="000000"/>
              </a:buClr>
              <a:buSzPts val="800"/>
              <a:buFont typeface="Arial"/>
              <a:buNone/>
            </a:pPr>
            <a:fld id="{00000000-1234-1234-1234-123412341234}" type="slidenum">
              <a:rPr b="0" i="0" lang="en" sz="800" u="none" cap="none" strike="noStrike">
                <a:solidFill>
                  <a:srgbClr val="000000"/>
                </a:solidFill>
                <a:latin typeface="Arial"/>
                <a:ea typeface="Arial"/>
                <a:cs typeface="Arial"/>
                <a:sym typeface="Arial"/>
              </a:rPr>
              <a:t>‹#›</a:t>
            </a:fld>
            <a:endParaRPr b="0" i="0" sz="8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7635552613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 name="Google Shape;232;g37635552613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7635552613_5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g37635552613_5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f6cc4b5e2b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f6cc4b5e2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ae0f4c6272_1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g2ae0f4c6272_1_3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1" name="Google Shape;291;g2ae0f4c6272_1_3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f7874a146e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3f7874a146e_0_3: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1100"/>
              <a:buNone/>
            </a:pPr>
            <a:r>
              <a:t/>
            </a:r>
            <a:endParaRPr/>
          </a:p>
        </p:txBody>
      </p:sp>
      <p:sp>
        <p:nvSpPr>
          <p:cNvPr id="135" name="Google Shape;135;g3f7874a146e_0_3:notes"/>
          <p:cNvSpPr txBox="1"/>
          <p:nvPr>
            <p:ph idx="12" type="sldNum"/>
          </p:nvPr>
        </p:nvSpPr>
        <p:spPr>
          <a:xfrm>
            <a:off x="3884414" y="8685389"/>
            <a:ext cx="2971800" cy="458700"/>
          </a:xfrm>
          <a:prstGeom prst="rect">
            <a:avLst/>
          </a:prstGeom>
          <a:noFill/>
          <a:ln>
            <a:noFill/>
          </a:ln>
        </p:spPr>
        <p:txBody>
          <a:bodyPr anchorCtr="0" anchor="b" bIns="24975" lIns="49950" spcFirstLastPara="1" rIns="49950" wrap="square" tIns="24975">
            <a:noAutofit/>
          </a:bodyPr>
          <a:lstStyle/>
          <a:p>
            <a:pPr indent="0" lvl="0" marL="0" marR="0" rtl="0" algn="r">
              <a:lnSpc>
                <a:spcPct val="100000"/>
              </a:lnSpc>
              <a:spcBef>
                <a:spcPts val="0"/>
              </a:spcBef>
              <a:spcAft>
                <a:spcPts val="0"/>
              </a:spcAft>
              <a:buClr>
                <a:srgbClr val="000000"/>
              </a:buClr>
              <a:buSzPts val="800"/>
              <a:buFont typeface="Arial"/>
              <a:buNone/>
            </a:pPr>
            <a:fld id="{00000000-1234-1234-1234-123412341234}" type="slidenum">
              <a:rPr b="0" i="0" lang="en" sz="800" u="none" cap="none" strike="noStrike">
                <a:solidFill>
                  <a:srgbClr val="000000"/>
                </a:solidFill>
                <a:latin typeface="Arial"/>
                <a:ea typeface="Arial"/>
                <a:cs typeface="Arial"/>
                <a:sym typeface="Arial"/>
              </a:rPr>
              <a:t>‹#›</a:t>
            </a:fld>
            <a:endParaRPr b="0" i="0" sz="8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f6cc4b5e2b_0_114: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3f6cc4b5e2b_0_114: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1100"/>
              <a:buNone/>
            </a:pPr>
            <a:r>
              <a:t/>
            </a:r>
            <a:endParaRPr/>
          </a:p>
        </p:txBody>
      </p:sp>
      <p:sp>
        <p:nvSpPr>
          <p:cNvPr id="147" name="Google Shape;147;g3f6cc4b5e2b_0_114:notes"/>
          <p:cNvSpPr txBox="1"/>
          <p:nvPr>
            <p:ph idx="12" type="sldNum"/>
          </p:nvPr>
        </p:nvSpPr>
        <p:spPr>
          <a:xfrm>
            <a:off x="3884414" y="8685389"/>
            <a:ext cx="2971800" cy="458700"/>
          </a:xfrm>
          <a:prstGeom prst="rect">
            <a:avLst/>
          </a:prstGeom>
          <a:noFill/>
          <a:ln>
            <a:noFill/>
          </a:ln>
        </p:spPr>
        <p:txBody>
          <a:bodyPr anchorCtr="0" anchor="b" bIns="24975" lIns="49950" spcFirstLastPara="1" rIns="49950" wrap="square" tIns="24975">
            <a:noAutofit/>
          </a:bodyPr>
          <a:lstStyle/>
          <a:p>
            <a:pPr indent="0" lvl="0" marL="0" marR="0" rtl="0" algn="r">
              <a:lnSpc>
                <a:spcPct val="100000"/>
              </a:lnSpc>
              <a:spcBef>
                <a:spcPts val="0"/>
              </a:spcBef>
              <a:spcAft>
                <a:spcPts val="0"/>
              </a:spcAft>
              <a:buClr>
                <a:srgbClr val="000000"/>
              </a:buClr>
              <a:buSzPts val="800"/>
              <a:buFont typeface="Arial"/>
              <a:buNone/>
            </a:pPr>
            <a:fld id="{00000000-1234-1234-1234-123412341234}" type="slidenum">
              <a:rPr b="0" i="0" lang="en" sz="800" u="none" cap="none" strike="noStrike">
                <a:solidFill>
                  <a:srgbClr val="000000"/>
                </a:solidFill>
                <a:latin typeface="Arial"/>
                <a:ea typeface="Arial"/>
                <a:cs typeface="Arial"/>
                <a:sym typeface="Arial"/>
              </a:rPr>
              <a:t>‹#›</a:t>
            </a:fld>
            <a:endParaRPr b="0" i="0" sz="8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f6cc4b5e2b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3f6cc4b5e2b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g3f6cc4b5e2b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f6cc4b5e2b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3f6cc4b5e2b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 name="Google Shape;180;g3f6cc4b5e2b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f6fd41fcc1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 name="Google Shape;191;g3f6fd41fcc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f716a5b6a2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g3f716a5b6a2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f6dbfc5dc6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 name="Google Shape;210;g3f6dbfc5dc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f6cc4b5e2b_0_3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0" name="Google Shape;220;g3f6cc4b5e2b_0_3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type="obj">
  <p:cSld name="OBJECT">
    <p:spTree>
      <p:nvGrpSpPr>
        <p:cNvPr id="50" name="Shape 50"/>
        <p:cNvGrpSpPr/>
        <p:nvPr/>
      </p:nvGrpSpPr>
      <p:grpSpPr>
        <a:xfrm>
          <a:off x="0" y="0"/>
          <a:ext cx="0" cy="0"/>
          <a:chOff x="0" y="0"/>
          <a:chExt cx="0" cy="0"/>
        </a:xfrm>
      </p:grpSpPr>
      <p:sp>
        <p:nvSpPr>
          <p:cNvPr id="51" name="Google Shape;51;p13"/>
          <p:cNvSpPr txBox="1"/>
          <p:nvPr>
            <p:ph idx="11" type="ftr"/>
          </p:nvPr>
        </p:nvSpPr>
        <p:spPr>
          <a:xfrm>
            <a:off x="3108960" y="4783455"/>
            <a:ext cx="2926200" cy="257400"/>
          </a:xfrm>
          <a:prstGeom prst="rect">
            <a:avLst/>
          </a:prstGeom>
          <a:noFill/>
          <a:ln>
            <a:noFill/>
          </a:ln>
        </p:spPr>
        <p:txBody>
          <a:bodyPr anchorCtr="0" anchor="t" bIns="0" lIns="0" spcFirstLastPara="1" rIns="0" wrap="square" tIns="0">
            <a:spAutoFit/>
          </a:bodyPr>
          <a:lstStyle>
            <a:lvl1pPr lvl="0" rtl="0" algn="ctr">
              <a:spcBef>
                <a:spcPts val="0"/>
              </a:spcBef>
              <a:spcAft>
                <a:spcPts val="0"/>
              </a:spcAft>
              <a:buSzPts val="700"/>
              <a:buNone/>
              <a:defRPr sz="700">
                <a:solidFill>
                  <a:srgbClr val="888888"/>
                </a:solidFill>
              </a:defRPr>
            </a:lvl1pPr>
            <a:lvl2pPr lvl="1" rtl="0" algn="l">
              <a:spcBef>
                <a:spcPts val="0"/>
              </a:spcBef>
              <a:spcAft>
                <a:spcPts val="0"/>
              </a:spcAft>
              <a:buSzPts val="700"/>
              <a:buNone/>
              <a:defRPr sz="700"/>
            </a:lvl2pPr>
            <a:lvl3pPr lvl="2" rtl="0" algn="l">
              <a:spcBef>
                <a:spcPts val="0"/>
              </a:spcBef>
              <a:spcAft>
                <a:spcPts val="0"/>
              </a:spcAft>
              <a:buSzPts val="700"/>
              <a:buNone/>
              <a:defRPr sz="700"/>
            </a:lvl3pPr>
            <a:lvl4pPr lvl="3" rtl="0" algn="l">
              <a:spcBef>
                <a:spcPts val="0"/>
              </a:spcBef>
              <a:spcAft>
                <a:spcPts val="0"/>
              </a:spcAft>
              <a:buSzPts val="700"/>
              <a:buNone/>
              <a:defRPr sz="700"/>
            </a:lvl4pPr>
            <a:lvl5pPr lvl="4" rtl="0" algn="l">
              <a:spcBef>
                <a:spcPts val="0"/>
              </a:spcBef>
              <a:spcAft>
                <a:spcPts val="0"/>
              </a:spcAft>
              <a:buSzPts val="700"/>
              <a:buNone/>
              <a:defRPr sz="700"/>
            </a:lvl5pPr>
            <a:lvl6pPr lvl="5" rtl="0" algn="l">
              <a:spcBef>
                <a:spcPts val="0"/>
              </a:spcBef>
              <a:spcAft>
                <a:spcPts val="0"/>
              </a:spcAft>
              <a:buSzPts val="700"/>
              <a:buNone/>
              <a:defRPr sz="700"/>
            </a:lvl6pPr>
            <a:lvl7pPr lvl="6" rtl="0" algn="l">
              <a:spcBef>
                <a:spcPts val="0"/>
              </a:spcBef>
              <a:spcAft>
                <a:spcPts val="0"/>
              </a:spcAft>
              <a:buSzPts val="700"/>
              <a:buNone/>
              <a:defRPr sz="700"/>
            </a:lvl7pPr>
            <a:lvl8pPr lvl="7" rtl="0" algn="l">
              <a:spcBef>
                <a:spcPts val="0"/>
              </a:spcBef>
              <a:spcAft>
                <a:spcPts val="0"/>
              </a:spcAft>
              <a:buSzPts val="700"/>
              <a:buNone/>
              <a:defRPr sz="700"/>
            </a:lvl8pPr>
            <a:lvl9pPr lvl="8" rtl="0" algn="l">
              <a:spcBef>
                <a:spcPts val="0"/>
              </a:spcBef>
              <a:spcAft>
                <a:spcPts val="0"/>
              </a:spcAft>
              <a:buSzPts val="700"/>
              <a:buNone/>
              <a:defRPr sz="700"/>
            </a:lvl9pPr>
          </a:lstStyle>
          <a:p/>
        </p:txBody>
      </p:sp>
      <p:sp>
        <p:nvSpPr>
          <p:cNvPr id="52" name="Google Shape;52;p13"/>
          <p:cNvSpPr txBox="1"/>
          <p:nvPr>
            <p:ph idx="10" type="dt"/>
          </p:nvPr>
        </p:nvSpPr>
        <p:spPr>
          <a:xfrm>
            <a:off x="457200" y="4783455"/>
            <a:ext cx="2103000" cy="257400"/>
          </a:xfrm>
          <a:prstGeom prst="rect">
            <a:avLst/>
          </a:prstGeom>
          <a:noFill/>
          <a:ln>
            <a:noFill/>
          </a:ln>
        </p:spPr>
        <p:txBody>
          <a:bodyPr anchorCtr="0" anchor="t" bIns="0" lIns="0" spcFirstLastPara="1" rIns="0" wrap="square" tIns="0">
            <a:spAutoFit/>
          </a:bodyPr>
          <a:lstStyle>
            <a:lvl1pPr lvl="0" rtl="0" algn="l">
              <a:spcBef>
                <a:spcPts val="0"/>
              </a:spcBef>
              <a:spcAft>
                <a:spcPts val="0"/>
              </a:spcAft>
              <a:buSzPts val="700"/>
              <a:buNone/>
              <a:defRPr sz="700">
                <a:solidFill>
                  <a:srgbClr val="888888"/>
                </a:solidFill>
              </a:defRPr>
            </a:lvl1pPr>
            <a:lvl2pPr lvl="1" rtl="0" algn="l">
              <a:spcBef>
                <a:spcPts val="0"/>
              </a:spcBef>
              <a:spcAft>
                <a:spcPts val="0"/>
              </a:spcAft>
              <a:buSzPts val="700"/>
              <a:buNone/>
              <a:defRPr sz="700"/>
            </a:lvl2pPr>
            <a:lvl3pPr lvl="2" rtl="0" algn="l">
              <a:spcBef>
                <a:spcPts val="0"/>
              </a:spcBef>
              <a:spcAft>
                <a:spcPts val="0"/>
              </a:spcAft>
              <a:buSzPts val="700"/>
              <a:buNone/>
              <a:defRPr sz="700"/>
            </a:lvl3pPr>
            <a:lvl4pPr lvl="3" rtl="0" algn="l">
              <a:spcBef>
                <a:spcPts val="0"/>
              </a:spcBef>
              <a:spcAft>
                <a:spcPts val="0"/>
              </a:spcAft>
              <a:buSzPts val="700"/>
              <a:buNone/>
              <a:defRPr sz="700"/>
            </a:lvl4pPr>
            <a:lvl5pPr lvl="4" rtl="0" algn="l">
              <a:spcBef>
                <a:spcPts val="0"/>
              </a:spcBef>
              <a:spcAft>
                <a:spcPts val="0"/>
              </a:spcAft>
              <a:buSzPts val="700"/>
              <a:buNone/>
              <a:defRPr sz="700"/>
            </a:lvl5pPr>
            <a:lvl6pPr lvl="5" rtl="0" algn="l">
              <a:spcBef>
                <a:spcPts val="0"/>
              </a:spcBef>
              <a:spcAft>
                <a:spcPts val="0"/>
              </a:spcAft>
              <a:buSzPts val="700"/>
              <a:buNone/>
              <a:defRPr sz="700"/>
            </a:lvl6pPr>
            <a:lvl7pPr lvl="6" rtl="0" algn="l">
              <a:spcBef>
                <a:spcPts val="0"/>
              </a:spcBef>
              <a:spcAft>
                <a:spcPts val="0"/>
              </a:spcAft>
              <a:buSzPts val="700"/>
              <a:buNone/>
              <a:defRPr sz="700"/>
            </a:lvl7pPr>
            <a:lvl8pPr lvl="7" rtl="0" algn="l">
              <a:spcBef>
                <a:spcPts val="0"/>
              </a:spcBef>
              <a:spcAft>
                <a:spcPts val="0"/>
              </a:spcAft>
              <a:buSzPts val="700"/>
              <a:buNone/>
              <a:defRPr sz="700"/>
            </a:lvl8pPr>
            <a:lvl9pPr lvl="8" rtl="0" algn="l">
              <a:spcBef>
                <a:spcPts val="0"/>
              </a:spcBef>
              <a:spcAft>
                <a:spcPts val="0"/>
              </a:spcAft>
              <a:buSzPts val="700"/>
              <a:buNone/>
              <a:defRPr sz="700"/>
            </a:lvl9pPr>
          </a:lstStyle>
          <a:p/>
        </p:txBody>
      </p:sp>
      <p:sp>
        <p:nvSpPr>
          <p:cNvPr id="53" name="Google Shape;53;p13"/>
          <p:cNvSpPr txBox="1"/>
          <p:nvPr>
            <p:ph idx="12" type="sldNum"/>
          </p:nvPr>
        </p:nvSpPr>
        <p:spPr>
          <a:xfrm>
            <a:off x="6583680" y="4783455"/>
            <a:ext cx="2103000" cy="153900"/>
          </a:xfrm>
          <a:prstGeom prst="rect">
            <a:avLst/>
          </a:prstGeom>
          <a:noFill/>
          <a:ln>
            <a:noFill/>
          </a:ln>
        </p:spPr>
        <p:txBody>
          <a:bodyPr anchorCtr="0" anchor="t" bIns="0" lIns="0" spcFirstLastPara="1" rIns="0" wrap="square" tIns="0">
            <a:spAutoFit/>
          </a:bodyPr>
          <a:lstStyle>
            <a:lvl1pPr indent="0" lvl="0" marL="0" rtl="0" algn="r">
              <a:spcBef>
                <a:spcPts val="0"/>
              </a:spcBef>
              <a:buNone/>
              <a:defRPr>
                <a:solidFill>
                  <a:srgbClr val="888888"/>
                </a:solidFill>
              </a:defRPr>
            </a:lvl1pPr>
            <a:lvl2pPr indent="0" lvl="1" marL="0" rtl="0" algn="r">
              <a:spcBef>
                <a:spcPts val="0"/>
              </a:spcBef>
              <a:buNone/>
              <a:defRPr>
                <a:solidFill>
                  <a:srgbClr val="888888"/>
                </a:solidFill>
              </a:defRPr>
            </a:lvl2pPr>
            <a:lvl3pPr indent="0" lvl="2" marL="0" rtl="0" algn="r">
              <a:spcBef>
                <a:spcPts val="0"/>
              </a:spcBef>
              <a:buNone/>
              <a:defRPr>
                <a:solidFill>
                  <a:srgbClr val="888888"/>
                </a:solidFill>
              </a:defRPr>
            </a:lvl3pPr>
            <a:lvl4pPr indent="0" lvl="3" marL="0" rtl="0" algn="r">
              <a:spcBef>
                <a:spcPts val="0"/>
              </a:spcBef>
              <a:buNone/>
              <a:defRPr>
                <a:solidFill>
                  <a:srgbClr val="888888"/>
                </a:solidFill>
              </a:defRPr>
            </a:lvl4pPr>
            <a:lvl5pPr indent="0" lvl="4" marL="0" rtl="0" algn="r">
              <a:spcBef>
                <a:spcPts val="0"/>
              </a:spcBef>
              <a:buNone/>
              <a:defRPr>
                <a:solidFill>
                  <a:srgbClr val="888888"/>
                </a:solidFill>
              </a:defRPr>
            </a:lvl5pPr>
            <a:lvl6pPr indent="0" lvl="5" marL="0" rtl="0" algn="r">
              <a:spcBef>
                <a:spcPts val="0"/>
              </a:spcBef>
              <a:buNone/>
              <a:defRPr>
                <a:solidFill>
                  <a:srgbClr val="888888"/>
                </a:solidFill>
              </a:defRPr>
            </a:lvl6pPr>
            <a:lvl7pPr indent="0" lvl="6" marL="0" rtl="0" algn="r">
              <a:spcBef>
                <a:spcPts val="0"/>
              </a:spcBef>
              <a:buNone/>
              <a:defRPr>
                <a:solidFill>
                  <a:srgbClr val="888888"/>
                </a:solidFill>
              </a:defRPr>
            </a:lvl7pPr>
            <a:lvl8pPr indent="0" lvl="7" marL="0" rtl="0" algn="r">
              <a:spcBef>
                <a:spcPts val="0"/>
              </a:spcBef>
              <a:buNone/>
              <a:defRPr>
                <a:solidFill>
                  <a:srgbClr val="888888"/>
                </a:solidFill>
              </a:defRPr>
            </a:lvl8pPr>
            <a:lvl9pPr indent="0" lvl="8" marL="0" rt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sz="900">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1">
  <p:cSld name="OBJECT_2">
    <p:spTree>
      <p:nvGrpSpPr>
        <p:cNvPr id="54" name="Shape 54"/>
        <p:cNvGrpSpPr/>
        <p:nvPr/>
      </p:nvGrpSpPr>
      <p:grpSpPr>
        <a:xfrm>
          <a:off x="0" y="0"/>
          <a:ext cx="0" cy="0"/>
          <a:chOff x="0" y="0"/>
          <a:chExt cx="0" cy="0"/>
        </a:xfrm>
      </p:grpSpPr>
      <p:sp>
        <p:nvSpPr>
          <p:cNvPr id="55" name="Google Shape;55;p14"/>
          <p:cNvSpPr txBox="1"/>
          <p:nvPr>
            <p:ph idx="11" type="ftr"/>
          </p:nvPr>
        </p:nvSpPr>
        <p:spPr>
          <a:xfrm>
            <a:off x="3108960" y="4783455"/>
            <a:ext cx="2926200" cy="2574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700"/>
              <a:buNone/>
              <a:defRPr sz="700">
                <a:solidFill>
                  <a:srgbClr val="888888"/>
                </a:solidFill>
              </a:defRPr>
            </a:lvl1pPr>
            <a:lvl2pPr lvl="1" algn="l">
              <a:spcBef>
                <a:spcPts val="0"/>
              </a:spcBef>
              <a:spcAft>
                <a:spcPts val="0"/>
              </a:spcAft>
              <a:buSzPts val="700"/>
              <a:buNone/>
              <a:defRPr sz="700"/>
            </a:lvl2pPr>
            <a:lvl3pPr lvl="2" algn="l">
              <a:spcBef>
                <a:spcPts val="0"/>
              </a:spcBef>
              <a:spcAft>
                <a:spcPts val="0"/>
              </a:spcAft>
              <a:buSzPts val="700"/>
              <a:buNone/>
              <a:defRPr sz="700"/>
            </a:lvl3pPr>
            <a:lvl4pPr lvl="3" algn="l">
              <a:spcBef>
                <a:spcPts val="0"/>
              </a:spcBef>
              <a:spcAft>
                <a:spcPts val="0"/>
              </a:spcAft>
              <a:buSzPts val="700"/>
              <a:buNone/>
              <a:defRPr sz="700"/>
            </a:lvl4pPr>
            <a:lvl5pPr lvl="4" algn="l">
              <a:spcBef>
                <a:spcPts val="0"/>
              </a:spcBef>
              <a:spcAft>
                <a:spcPts val="0"/>
              </a:spcAft>
              <a:buSzPts val="700"/>
              <a:buNone/>
              <a:defRPr sz="700"/>
            </a:lvl5pPr>
            <a:lvl6pPr lvl="5" algn="l">
              <a:spcBef>
                <a:spcPts val="0"/>
              </a:spcBef>
              <a:spcAft>
                <a:spcPts val="0"/>
              </a:spcAft>
              <a:buSzPts val="700"/>
              <a:buNone/>
              <a:defRPr sz="700"/>
            </a:lvl6pPr>
            <a:lvl7pPr lvl="6" algn="l">
              <a:spcBef>
                <a:spcPts val="0"/>
              </a:spcBef>
              <a:spcAft>
                <a:spcPts val="0"/>
              </a:spcAft>
              <a:buSzPts val="700"/>
              <a:buNone/>
              <a:defRPr sz="700"/>
            </a:lvl7pPr>
            <a:lvl8pPr lvl="7" algn="l">
              <a:spcBef>
                <a:spcPts val="0"/>
              </a:spcBef>
              <a:spcAft>
                <a:spcPts val="0"/>
              </a:spcAft>
              <a:buSzPts val="700"/>
              <a:buNone/>
              <a:defRPr sz="700"/>
            </a:lvl8pPr>
            <a:lvl9pPr lvl="8" algn="l">
              <a:spcBef>
                <a:spcPts val="0"/>
              </a:spcBef>
              <a:spcAft>
                <a:spcPts val="0"/>
              </a:spcAft>
              <a:buSzPts val="700"/>
              <a:buNone/>
              <a:defRPr sz="700"/>
            </a:lvl9pPr>
          </a:lstStyle>
          <a:p/>
        </p:txBody>
      </p:sp>
      <p:sp>
        <p:nvSpPr>
          <p:cNvPr id="56" name="Google Shape;56;p14"/>
          <p:cNvSpPr txBox="1"/>
          <p:nvPr>
            <p:ph idx="10" type="dt"/>
          </p:nvPr>
        </p:nvSpPr>
        <p:spPr>
          <a:xfrm>
            <a:off x="457200" y="4783455"/>
            <a:ext cx="2103000" cy="2574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700"/>
              <a:buNone/>
              <a:defRPr sz="700">
                <a:solidFill>
                  <a:srgbClr val="888888"/>
                </a:solidFill>
              </a:defRPr>
            </a:lvl1pPr>
            <a:lvl2pPr lvl="1" algn="l">
              <a:spcBef>
                <a:spcPts val="0"/>
              </a:spcBef>
              <a:spcAft>
                <a:spcPts val="0"/>
              </a:spcAft>
              <a:buSzPts val="700"/>
              <a:buNone/>
              <a:defRPr sz="700"/>
            </a:lvl2pPr>
            <a:lvl3pPr lvl="2" algn="l">
              <a:spcBef>
                <a:spcPts val="0"/>
              </a:spcBef>
              <a:spcAft>
                <a:spcPts val="0"/>
              </a:spcAft>
              <a:buSzPts val="700"/>
              <a:buNone/>
              <a:defRPr sz="700"/>
            </a:lvl3pPr>
            <a:lvl4pPr lvl="3" algn="l">
              <a:spcBef>
                <a:spcPts val="0"/>
              </a:spcBef>
              <a:spcAft>
                <a:spcPts val="0"/>
              </a:spcAft>
              <a:buSzPts val="700"/>
              <a:buNone/>
              <a:defRPr sz="700"/>
            </a:lvl4pPr>
            <a:lvl5pPr lvl="4" algn="l">
              <a:spcBef>
                <a:spcPts val="0"/>
              </a:spcBef>
              <a:spcAft>
                <a:spcPts val="0"/>
              </a:spcAft>
              <a:buSzPts val="700"/>
              <a:buNone/>
              <a:defRPr sz="700"/>
            </a:lvl5pPr>
            <a:lvl6pPr lvl="5" algn="l">
              <a:spcBef>
                <a:spcPts val="0"/>
              </a:spcBef>
              <a:spcAft>
                <a:spcPts val="0"/>
              </a:spcAft>
              <a:buSzPts val="700"/>
              <a:buNone/>
              <a:defRPr sz="700"/>
            </a:lvl6pPr>
            <a:lvl7pPr lvl="6" algn="l">
              <a:spcBef>
                <a:spcPts val="0"/>
              </a:spcBef>
              <a:spcAft>
                <a:spcPts val="0"/>
              </a:spcAft>
              <a:buSzPts val="700"/>
              <a:buNone/>
              <a:defRPr sz="700"/>
            </a:lvl7pPr>
            <a:lvl8pPr lvl="7" algn="l">
              <a:spcBef>
                <a:spcPts val="0"/>
              </a:spcBef>
              <a:spcAft>
                <a:spcPts val="0"/>
              </a:spcAft>
              <a:buSzPts val="700"/>
              <a:buNone/>
              <a:defRPr sz="700"/>
            </a:lvl8pPr>
            <a:lvl9pPr lvl="8" algn="l">
              <a:spcBef>
                <a:spcPts val="0"/>
              </a:spcBef>
              <a:spcAft>
                <a:spcPts val="0"/>
              </a:spcAft>
              <a:buSzPts val="700"/>
              <a:buNone/>
              <a:defRPr sz="700"/>
            </a:lvl9pPr>
          </a:lstStyle>
          <a:p/>
        </p:txBody>
      </p:sp>
      <p:sp>
        <p:nvSpPr>
          <p:cNvPr id="57" name="Google Shape;57;p14"/>
          <p:cNvSpPr txBox="1"/>
          <p:nvPr>
            <p:ph idx="12" type="sldNum"/>
          </p:nvPr>
        </p:nvSpPr>
        <p:spPr>
          <a:xfrm>
            <a:off x="6583680" y="4783455"/>
            <a:ext cx="2103000" cy="153900"/>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sz="900">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8" name="Shape 58"/>
        <p:cNvGrpSpPr/>
        <p:nvPr/>
      </p:nvGrpSpPr>
      <p:grpSpPr>
        <a:xfrm>
          <a:off x="0" y="0"/>
          <a:ext cx="0" cy="0"/>
          <a:chOff x="0" y="0"/>
          <a:chExt cx="0" cy="0"/>
        </a:xfrm>
      </p:grpSpPr>
      <p:sp>
        <p:nvSpPr>
          <p:cNvPr id="59" name="Google Shape;59;p1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0" name="Google Shape;60;p15"/>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61" name="Google Shape;61;p15"/>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62" name="Google Shape;62;p1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type="obj">
  <p:cSld name="OBJECT">
    <p:spTree>
      <p:nvGrpSpPr>
        <p:cNvPr id="69" name="Shape 69"/>
        <p:cNvGrpSpPr/>
        <p:nvPr/>
      </p:nvGrpSpPr>
      <p:grpSpPr>
        <a:xfrm>
          <a:off x="0" y="0"/>
          <a:ext cx="0" cy="0"/>
          <a:chOff x="0" y="0"/>
          <a:chExt cx="0" cy="0"/>
        </a:xfrm>
      </p:grpSpPr>
      <p:sp>
        <p:nvSpPr>
          <p:cNvPr id="70" name="Google Shape;70;p17"/>
          <p:cNvSpPr txBox="1"/>
          <p:nvPr>
            <p:ph idx="11" type="ftr"/>
          </p:nvPr>
        </p:nvSpPr>
        <p:spPr>
          <a:xfrm>
            <a:off x="3108960" y="4783455"/>
            <a:ext cx="2926200" cy="2574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700"/>
              <a:buFont typeface="Arial"/>
              <a:buNone/>
              <a:defRPr b="0" i="0" sz="7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9pPr>
          </a:lstStyle>
          <a:p/>
        </p:txBody>
      </p:sp>
      <p:sp>
        <p:nvSpPr>
          <p:cNvPr id="71" name="Google Shape;71;p17"/>
          <p:cNvSpPr txBox="1"/>
          <p:nvPr>
            <p:ph idx="10" type="dt"/>
          </p:nvPr>
        </p:nvSpPr>
        <p:spPr>
          <a:xfrm>
            <a:off x="457200" y="4783455"/>
            <a:ext cx="2103000" cy="257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700"/>
              <a:buFont typeface="Arial"/>
              <a:buNone/>
              <a:defRPr b="0" i="0" sz="7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9pPr>
          </a:lstStyle>
          <a:p/>
        </p:txBody>
      </p:sp>
      <p:sp>
        <p:nvSpPr>
          <p:cNvPr id="72" name="Google Shape;72;p17"/>
          <p:cNvSpPr txBox="1"/>
          <p:nvPr>
            <p:ph idx="12" type="sldNum"/>
          </p:nvPr>
        </p:nvSpPr>
        <p:spPr>
          <a:xfrm>
            <a:off x="6583680" y="4783455"/>
            <a:ext cx="2103000" cy="153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900">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3" name="Shape 73"/>
        <p:cNvGrpSpPr/>
        <p:nvPr/>
      </p:nvGrpSpPr>
      <p:grpSpPr>
        <a:xfrm>
          <a:off x="0" y="0"/>
          <a:ext cx="0" cy="0"/>
          <a:chOff x="0" y="0"/>
          <a:chExt cx="0" cy="0"/>
        </a:xfrm>
      </p:grpSpPr>
      <p:sp>
        <p:nvSpPr>
          <p:cNvPr id="74" name="Google Shape;74;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5" name="Shape 75"/>
        <p:cNvGrpSpPr/>
        <p:nvPr/>
      </p:nvGrpSpPr>
      <p:grpSpPr>
        <a:xfrm>
          <a:off x="0" y="0"/>
          <a:ext cx="0" cy="0"/>
          <a:chOff x="0" y="0"/>
          <a:chExt cx="0" cy="0"/>
        </a:xfrm>
      </p:grpSpPr>
      <p:sp>
        <p:nvSpPr>
          <p:cNvPr id="76" name="Google Shape;76;p19"/>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77" name="Google Shape;77;p19"/>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78" name="Google Shape;78;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 name="Shape 79"/>
        <p:cNvGrpSpPr/>
        <p:nvPr/>
      </p:nvGrpSpPr>
      <p:grpSpPr>
        <a:xfrm>
          <a:off x="0" y="0"/>
          <a:ext cx="0" cy="0"/>
          <a:chOff x="0" y="0"/>
          <a:chExt cx="0" cy="0"/>
        </a:xfrm>
      </p:grpSpPr>
      <p:sp>
        <p:nvSpPr>
          <p:cNvPr id="80" name="Google Shape;80;p20"/>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81" name="Google Shape;81;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2" name="Shape 82"/>
        <p:cNvGrpSpPr/>
        <p:nvPr/>
      </p:nvGrpSpPr>
      <p:grpSpPr>
        <a:xfrm>
          <a:off x="0" y="0"/>
          <a:ext cx="0" cy="0"/>
          <a:chOff x="0" y="0"/>
          <a:chExt cx="0" cy="0"/>
        </a:xfrm>
      </p:grpSpPr>
      <p:sp>
        <p:nvSpPr>
          <p:cNvPr id="83" name="Google Shape;83;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4" name="Google Shape;84;p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6" name="Shape 86"/>
        <p:cNvGrpSpPr/>
        <p:nvPr/>
      </p:nvGrpSpPr>
      <p:grpSpPr>
        <a:xfrm>
          <a:off x="0" y="0"/>
          <a:ext cx="0" cy="0"/>
          <a:chOff x="0" y="0"/>
          <a:chExt cx="0" cy="0"/>
        </a:xfrm>
      </p:grpSpPr>
      <p:sp>
        <p:nvSpPr>
          <p:cNvPr id="87" name="Google Shape;87;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8" name="Google Shape;88;p22"/>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9" name="Google Shape;89;p22"/>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90" name="Google Shape;90;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1" name="Shape 91"/>
        <p:cNvGrpSpPr/>
        <p:nvPr/>
      </p:nvGrpSpPr>
      <p:grpSpPr>
        <a:xfrm>
          <a:off x="0" y="0"/>
          <a:ext cx="0" cy="0"/>
          <a:chOff x="0" y="0"/>
          <a:chExt cx="0" cy="0"/>
        </a:xfrm>
      </p:grpSpPr>
      <p:sp>
        <p:nvSpPr>
          <p:cNvPr id="92" name="Google Shape;92;p2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3" name="Google Shape;93;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4" name="Shape 94"/>
        <p:cNvGrpSpPr/>
        <p:nvPr/>
      </p:nvGrpSpPr>
      <p:grpSpPr>
        <a:xfrm>
          <a:off x="0" y="0"/>
          <a:ext cx="0" cy="0"/>
          <a:chOff x="0" y="0"/>
          <a:chExt cx="0" cy="0"/>
        </a:xfrm>
      </p:grpSpPr>
      <p:sp>
        <p:nvSpPr>
          <p:cNvPr id="95" name="Google Shape;95;p2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96" name="Google Shape;96;p2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97" name="Google Shape;97;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8" name="Shape 98"/>
        <p:cNvGrpSpPr/>
        <p:nvPr/>
      </p:nvGrpSpPr>
      <p:grpSpPr>
        <a:xfrm>
          <a:off x="0" y="0"/>
          <a:ext cx="0" cy="0"/>
          <a:chOff x="0" y="0"/>
          <a:chExt cx="0" cy="0"/>
        </a:xfrm>
      </p:grpSpPr>
      <p:sp>
        <p:nvSpPr>
          <p:cNvPr id="99" name="Google Shape;99;p25"/>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00" name="Google Shape;100;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1" name="Shape 101"/>
        <p:cNvGrpSpPr/>
        <p:nvPr/>
      </p:nvGrpSpPr>
      <p:grpSpPr>
        <a:xfrm>
          <a:off x="0" y="0"/>
          <a:ext cx="0" cy="0"/>
          <a:chOff x="0" y="0"/>
          <a:chExt cx="0" cy="0"/>
        </a:xfrm>
      </p:grpSpPr>
      <p:sp>
        <p:nvSpPr>
          <p:cNvPr id="102" name="Google Shape;102;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2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04" name="Google Shape;104;p2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05" name="Google Shape;105;p26"/>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6" name="Google Shape;106;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7" name="Shape 107"/>
        <p:cNvGrpSpPr/>
        <p:nvPr/>
      </p:nvGrpSpPr>
      <p:grpSpPr>
        <a:xfrm>
          <a:off x="0" y="0"/>
          <a:ext cx="0" cy="0"/>
          <a:chOff x="0" y="0"/>
          <a:chExt cx="0" cy="0"/>
        </a:xfrm>
      </p:grpSpPr>
      <p:sp>
        <p:nvSpPr>
          <p:cNvPr id="108" name="Google Shape;108;p27"/>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109" name="Google Shape;109;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10" name="Shape 110"/>
        <p:cNvGrpSpPr/>
        <p:nvPr/>
      </p:nvGrpSpPr>
      <p:grpSpPr>
        <a:xfrm>
          <a:off x="0" y="0"/>
          <a:ext cx="0" cy="0"/>
          <a:chOff x="0" y="0"/>
          <a:chExt cx="0" cy="0"/>
        </a:xfrm>
      </p:grpSpPr>
      <p:sp>
        <p:nvSpPr>
          <p:cNvPr id="111" name="Google Shape;111;p28"/>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12" name="Google Shape;112;p28"/>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13" name="Google Shape;113;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theme" Target="../theme/theme2.xml"/><Relationship Id="rId12" Type="http://schemas.openxmlformats.org/officeDocument/2006/relationships/slideLayout" Target="../slideLayouts/slideLayout26.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5" name="Shape 65"/>
        <p:cNvGrpSpPr/>
        <p:nvPr/>
      </p:nvGrpSpPr>
      <p:grpSpPr>
        <a:xfrm>
          <a:off x="0" y="0"/>
          <a:ext cx="0" cy="0"/>
          <a:chOff x="0" y="0"/>
          <a:chExt cx="0" cy="0"/>
        </a:xfrm>
      </p:grpSpPr>
      <p:sp>
        <p:nvSpPr>
          <p:cNvPr id="66" name="Google Shape;66;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67" name="Google Shape;67;p1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68" name="Google Shape;68;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4.jpg"/><Relationship Id="rId4" Type="http://schemas.openxmlformats.org/officeDocument/2006/relationships/image" Target="../media/image22.jpg"/><Relationship Id="rId5" Type="http://schemas.openxmlformats.org/officeDocument/2006/relationships/hyperlink" Target="https://graduatestudentlife.rutgers.edu/" TargetMode="External"/><Relationship Id="rId6" Type="http://schemas.openxmlformats.org/officeDocument/2006/relationships/hyperlink" Target="https://www.instagram.com/rugradstudentlife/" TargetMode="External"/><Relationship Id="rId7" Type="http://schemas.openxmlformats.org/officeDocument/2006/relationships/image" Target="../media/image4.png"/></Relationships>
</file>

<file path=ppt/slides/_rels/slide10.xml.rels><?xml version="1.0" encoding="UTF-8" standalone="yes"?><Relationships xmlns="http://schemas.openxmlformats.org/package/2006/relationships"><Relationship Id="rId11" Type="http://schemas.openxmlformats.org/officeDocument/2006/relationships/image" Target="../media/image23.jpg"/><Relationship Id="rId10" Type="http://schemas.openxmlformats.org/officeDocument/2006/relationships/image" Target="../media/image21.jpg"/><Relationship Id="rId12" Type="http://schemas.openxmlformats.org/officeDocument/2006/relationships/image" Target="../media/image27.jpg"/><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hyperlink" Target="https://ruoffcampus.rutgers.edu/basic-needs/basic-needs-center" TargetMode="External"/><Relationship Id="rId4" Type="http://schemas.openxmlformats.org/officeDocument/2006/relationships/hyperlink" Target="https://www.instagram.com/rubasicneeds/" TargetMode="External"/><Relationship Id="rId9" Type="http://schemas.openxmlformats.org/officeDocument/2006/relationships/hyperlink" Target="mailto:basicneeds@echo.rutgers.edu" TargetMode="External"/><Relationship Id="rId5" Type="http://schemas.openxmlformats.org/officeDocument/2006/relationships/image" Target="../media/image4.png"/><Relationship Id="rId6" Type="http://schemas.openxmlformats.org/officeDocument/2006/relationships/hyperlink" Target="http://basicneeds.rutgers.edu" TargetMode="External"/><Relationship Id="rId7" Type="http://schemas.openxmlformats.org/officeDocument/2006/relationships/hyperlink" Target="http://basicneeds.rutgers.edu" TargetMode="External"/><Relationship Id="rId8" Type="http://schemas.openxmlformats.org/officeDocument/2006/relationships/hyperlink" Target="http://basicneeds.rutgers.edu"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29.png"/><Relationship Id="rId4" Type="http://schemas.openxmlformats.org/officeDocument/2006/relationships/hyperlink" Target="https://ruoffcampus.rutgers.edu/basic-needs/food-assistance/food-and-mobile-pantry" TargetMode="External"/><Relationship Id="rId5" Type="http://schemas.openxmlformats.org/officeDocument/2006/relationships/image" Target="../media/image20.png"/><Relationship Id="rId6" Type="http://schemas.openxmlformats.org/officeDocument/2006/relationships/hyperlink" Target="https://www.instagram.com/rubasicneeds/" TargetMode="External"/><Relationship Id="rId7" Type="http://schemas.openxmlformats.org/officeDocument/2006/relationships/image" Target="../media/image4.png"/><Relationship Id="rId8" Type="http://schemas.openxmlformats.org/officeDocument/2006/relationships/hyperlink" Target="https://ruoffcampus.rutgers.edu/basic-needs/emergency-aid"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hyperlink" Target="https://gsa.rutgers.edu/about-us/" TargetMode="External"/><Relationship Id="rId5" Type="http://schemas.openxmlformats.org/officeDocument/2006/relationships/image" Target="../media/image25.png"/><Relationship Id="rId6" Type="http://schemas.openxmlformats.org/officeDocument/2006/relationships/hyperlink" Target="mailto:president@gsa.rutgers.edu"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30.jp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7.png"/><Relationship Id="rId12"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32.png"/><Relationship Id="rId4" Type="http://schemas.openxmlformats.org/officeDocument/2006/relationships/hyperlink" Target="https://rutgers.us17.list-manage.com/subscribe?u=75b5c3f3e233e79058461e631&amp;id=99f5faec91" TargetMode="External"/><Relationship Id="rId9" Type="http://schemas.openxmlformats.org/officeDocument/2006/relationships/image" Target="../media/image3.png"/><Relationship Id="rId5" Type="http://schemas.openxmlformats.org/officeDocument/2006/relationships/hyperlink" Target="https://www.instagram.com/rugradstudentlife/" TargetMode="External"/><Relationship Id="rId6" Type="http://schemas.openxmlformats.org/officeDocument/2006/relationships/image" Target="../media/image5.png"/><Relationship Id="rId7" Type="http://schemas.openxmlformats.org/officeDocument/2006/relationships/image" Target="../media/image11.png"/><Relationship Id="rId8"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hyperlink" Target="https://graduatestudentlife.rutgers.edu/programs-community/grad-knights-first-weeks-ru-fall-2026" TargetMode="External"/><Relationship Id="rId4" Type="http://schemas.openxmlformats.org/officeDocument/2006/relationships/hyperlink" Target="https://graduatestudentlife.rutgers.edu/programs-community/grad-knights-first-weeks-ru-fall-2026" TargetMode="External"/><Relationship Id="rId5" Type="http://schemas.openxmlformats.org/officeDocument/2006/relationships/image" Target="../media/image18.png"/><Relationship Id="rId6"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hyperlink" Target="https://gsa.rutgers.edu/about-us/" TargetMode="External"/><Relationship Id="rId5" Type="http://schemas.openxmlformats.org/officeDocument/2006/relationships/hyperlink" Target="https://forms.cloud.microsoft/r/Hz1qSWrvRg" TargetMode="External"/><Relationship Id="rId6"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hyperlink" Target="https://graduatestudentlife.rutgers.edu/programs-getting-involved/affinity-programs" TargetMode="External"/><Relationship Id="rId4" Type="http://schemas.openxmlformats.org/officeDocument/2006/relationships/image" Target="../media/image35.png"/><Relationship Id="rId5"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9.png"/><Relationship Id="rId6" Type="http://schemas.openxmlformats.org/officeDocument/2006/relationships/hyperlink" Target="https://go.rutgers.edu/firstgrad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 Id="rId3" Type="http://schemas.openxmlformats.org/officeDocument/2006/relationships/hyperlink" Target="http://go.rutgers.edu/gradparents" TargetMode="External"/><Relationship Id="rId4" Type="http://schemas.openxmlformats.org/officeDocument/2006/relationships/image" Target="../media/image36.png"/><Relationship Id="rId5" Type="http://schemas.openxmlformats.org/officeDocument/2006/relationships/hyperlink" Target="http://go.rutgers.edu/nspm26" TargetMode="External"/><Relationship Id="rId6" Type="http://schemas.openxmlformats.org/officeDocument/2006/relationships/image" Target="../media/image16.png"/><Relationship Id="rId7"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33"/>
        </a:solidFill>
      </p:bgPr>
    </p:bg>
    <p:spTree>
      <p:nvGrpSpPr>
        <p:cNvPr id="118" name="Shape 118"/>
        <p:cNvGrpSpPr/>
        <p:nvPr/>
      </p:nvGrpSpPr>
      <p:grpSpPr>
        <a:xfrm>
          <a:off x="0" y="0"/>
          <a:ext cx="0" cy="0"/>
          <a:chOff x="0" y="0"/>
          <a:chExt cx="0" cy="0"/>
        </a:xfrm>
      </p:grpSpPr>
      <p:sp>
        <p:nvSpPr>
          <p:cNvPr id="119" name="Google Shape;119;p29"/>
          <p:cNvSpPr txBox="1"/>
          <p:nvPr/>
        </p:nvSpPr>
        <p:spPr>
          <a:xfrm rot="-58805">
            <a:off x="4575672" y="406067"/>
            <a:ext cx="385856" cy="41556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Tahoma"/>
              <a:ea typeface="Tahoma"/>
              <a:cs typeface="Tahoma"/>
              <a:sym typeface="Tahoma"/>
            </a:endParaRPr>
          </a:p>
        </p:txBody>
      </p:sp>
      <p:sp>
        <p:nvSpPr>
          <p:cNvPr id="120" name="Google Shape;120;p29"/>
          <p:cNvSpPr txBox="1"/>
          <p:nvPr/>
        </p:nvSpPr>
        <p:spPr>
          <a:xfrm rot="-358708">
            <a:off x="5236506" y="357868"/>
            <a:ext cx="383084" cy="41565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Tahoma"/>
              <a:ea typeface="Tahoma"/>
              <a:cs typeface="Tahoma"/>
              <a:sym typeface="Tahoma"/>
            </a:endParaRPr>
          </a:p>
        </p:txBody>
      </p:sp>
      <p:sp>
        <p:nvSpPr>
          <p:cNvPr id="121" name="Google Shape;121;p29"/>
          <p:cNvSpPr txBox="1"/>
          <p:nvPr/>
        </p:nvSpPr>
        <p:spPr>
          <a:xfrm>
            <a:off x="3067500" y="225525"/>
            <a:ext cx="5154900" cy="507900"/>
          </a:xfrm>
          <a:prstGeom prst="rect">
            <a:avLst/>
          </a:prstGeom>
          <a:solidFill>
            <a:schemeClr val="lt1"/>
          </a:solidFill>
          <a:ln cap="flat" cmpd="sng" w="28575">
            <a:solidFill>
              <a:srgbClr val="000000"/>
            </a:solidFill>
            <a:prstDash val="solid"/>
            <a:round/>
            <a:headEnd len="sm" w="sm" type="none"/>
            <a:tailEnd len="sm" w="sm" type="none"/>
          </a:ln>
        </p:spPr>
        <p:txBody>
          <a:bodyPr anchorCtr="0" anchor="t" bIns="22850" lIns="45725" spcFirstLastPara="1" rIns="45725" wrap="square" tIns="22850">
            <a:sp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chemeClr val="dk1"/>
                </a:solidFill>
                <a:latin typeface="Calibri"/>
                <a:ea typeface="Calibri"/>
                <a:cs typeface="Calibri"/>
                <a:sym typeface="Calibri"/>
              </a:rPr>
              <a:t>Office of Graduate Student Life</a:t>
            </a:r>
            <a:endParaRPr b="0" i="0" sz="700" u="none" cap="none" strike="noStrike">
              <a:solidFill>
                <a:schemeClr val="dk1"/>
              </a:solidFill>
              <a:latin typeface="Calibri"/>
              <a:ea typeface="Calibri"/>
              <a:cs typeface="Calibri"/>
              <a:sym typeface="Calibri"/>
            </a:endParaRPr>
          </a:p>
        </p:txBody>
      </p:sp>
      <p:sp>
        <p:nvSpPr>
          <p:cNvPr id="122" name="Google Shape;122;p29"/>
          <p:cNvSpPr txBox="1"/>
          <p:nvPr/>
        </p:nvSpPr>
        <p:spPr>
          <a:xfrm>
            <a:off x="2420850" y="982025"/>
            <a:ext cx="6448200" cy="1425300"/>
          </a:xfrm>
          <a:prstGeom prst="rect">
            <a:avLst/>
          </a:prstGeom>
          <a:solidFill>
            <a:schemeClr val="lt1"/>
          </a:solidFill>
          <a:ln cap="flat" cmpd="sng" w="28575">
            <a:solidFill>
              <a:srgbClr val="000000"/>
            </a:solidFill>
            <a:prstDash val="solid"/>
            <a:round/>
            <a:headEnd len="sm" w="sm" type="none"/>
            <a:tailEnd len="sm" w="sm" type="none"/>
          </a:ln>
        </p:spPr>
        <p:txBody>
          <a:bodyPr anchorCtr="0" anchor="t" bIns="22850" lIns="45725" spcFirstLastPara="1" rIns="45725" wrap="square" tIns="22850">
            <a:spAutoFit/>
          </a:bodyPr>
          <a:lstStyle/>
          <a:p>
            <a:pPr indent="0" lvl="0" marL="0" rtl="0" algn="ctr">
              <a:lnSpc>
                <a:spcPct val="115000"/>
              </a:lnSpc>
              <a:spcBef>
                <a:spcPts val="0"/>
              </a:spcBef>
              <a:spcAft>
                <a:spcPts val="600"/>
              </a:spcAft>
              <a:buClr>
                <a:schemeClr val="dk1"/>
              </a:buClr>
              <a:buSzPts val="1100"/>
              <a:buFont typeface="Arial"/>
              <a:buNone/>
            </a:pPr>
            <a:r>
              <a:rPr lang="en" sz="1600">
                <a:solidFill>
                  <a:srgbClr val="333333"/>
                </a:solidFill>
                <a:latin typeface="Calibri"/>
                <a:ea typeface="Calibri"/>
                <a:cs typeface="Calibri"/>
                <a:sym typeface="Calibri"/>
              </a:rPr>
              <a:t>The Office of Graduate Student Life aims to provide graduate and professional students with an engaging, supportive, and inclusive graduate student experience from entry to graduation. We foster community, sense of belonging, and help students navigate the vast array of resources available at Rutgers.</a:t>
            </a:r>
            <a:endParaRPr sz="1600">
              <a:solidFill>
                <a:schemeClr val="dk1"/>
              </a:solidFill>
              <a:latin typeface="Calibri"/>
              <a:ea typeface="Calibri"/>
              <a:cs typeface="Calibri"/>
              <a:sym typeface="Calibri"/>
            </a:endParaRPr>
          </a:p>
        </p:txBody>
      </p:sp>
      <p:pic>
        <p:nvPicPr>
          <p:cNvPr id="123" name="Google Shape;123;p29" title="thumbnail_Kelly-Martini_2023.jpg"/>
          <p:cNvPicPr preferRelativeResize="0"/>
          <p:nvPr/>
        </p:nvPicPr>
        <p:blipFill rotWithShape="1">
          <a:blip r:embed="rId3">
            <a:alphaModFix/>
          </a:blip>
          <a:srcRect b="0" l="13513" r="13521" t="0"/>
          <a:stretch/>
        </p:blipFill>
        <p:spPr>
          <a:xfrm>
            <a:off x="228600" y="2690354"/>
            <a:ext cx="1775899" cy="1622560"/>
          </a:xfrm>
          <a:prstGeom prst="rect">
            <a:avLst/>
          </a:prstGeom>
          <a:noFill/>
          <a:ln cap="flat" cmpd="sng" w="28575">
            <a:solidFill>
              <a:srgbClr val="000000"/>
            </a:solidFill>
            <a:prstDash val="solid"/>
            <a:round/>
            <a:headEnd len="sm" w="sm" type="none"/>
            <a:tailEnd len="sm" w="sm" type="none"/>
          </a:ln>
        </p:spPr>
      </p:pic>
      <p:sp>
        <p:nvSpPr>
          <p:cNvPr id="124" name="Google Shape;124;p29"/>
          <p:cNvSpPr txBox="1"/>
          <p:nvPr/>
        </p:nvSpPr>
        <p:spPr>
          <a:xfrm>
            <a:off x="104050" y="4438365"/>
            <a:ext cx="2025000" cy="215400"/>
          </a:xfrm>
          <a:prstGeom prst="rect">
            <a:avLst/>
          </a:prstGeom>
          <a:solidFill>
            <a:schemeClr val="lt1"/>
          </a:solidFill>
          <a:ln cap="flat" cmpd="sng" w="28575">
            <a:solidFill>
              <a:srgbClr val="000000"/>
            </a:solidFill>
            <a:prstDash val="solid"/>
            <a:round/>
            <a:headEnd len="sm" w="sm" type="none"/>
            <a:tailEnd len="sm" w="sm" type="none"/>
          </a:ln>
        </p:spPr>
        <p:txBody>
          <a:bodyPr anchorCtr="0" anchor="t" bIns="22850" lIns="45725" spcFirstLastPara="1" rIns="45725" wrap="square" tIns="22850">
            <a:spAutoFit/>
          </a:bodyPr>
          <a:lstStyle/>
          <a:p>
            <a:pPr indent="0" lvl="0" marL="0" marR="0" rtl="0" algn="ctr">
              <a:lnSpc>
                <a:spcPct val="100000"/>
              </a:lnSpc>
              <a:spcBef>
                <a:spcPts val="0"/>
              </a:spcBef>
              <a:spcAft>
                <a:spcPts val="0"/>
              </a:spcAft>
              <a:buClr>
                <a:srgbClr val="000000"/>
              </a:buClr>
              <a:buSzPts val="1200"/>
              <a:buFont typeface="Arial"/>
              <a:buNone/>
            </a:pPr>
            <a:r>
              <a:rPr b="1" lang="en" sz="1100">
                <a:solidFill>
                  <a:schemeClr val="dk1"/>
                </a:solidFill>
                <a:latin typeface="Calibri"/>
                <a:ea typeface="Calibri"/>
                <a:cs typeface="Calibri"/>
                <a:sym typeface="Calibri"/>
              </a:rPr>
              <a:t>Kelly Martini, </a:t>
            </a:r>
            <a:r>
              <a:rPr b="1" lang="en" sz="1100">
                <a:solidFill>
                  <a:schemeClr val="dk1"/>
                </a:solidFill>
                <a:latin typeface="Calibri"/>
                <a:ea typeface="Calibri"/>
                <a:cs typeface="Calibri"/>
                <a:sym typeface="Calibri"/>
              </a:rPr>
              <a:t>Assistant Director</a:t>
            </a:r>
            <a:endParaRPr b="0" sz="700" u="none" cap="none" strike="noStrike">
              <a:solidFill>
                <a:schemeClr val="dk1"/>
              </a:solidFill>
              <a:latin typeface="Calibri"/>
              <a:ea typeface="Calibri"/>
              <a:cs typeface="Calibri"/>
              <a:sym typeface="Calibri"/>
            </a:endParaRPr>
          </a:p>
        </p:txBody>
      </p:sp>
      <p:pic>
        <p:nvPicPr>
          <p:cNvPr descr="A person in a red sweater&#10;&#10;Description automatically generated" id="125" name="Google Shape;125;p29"/>
          <p:cNvPicPr preferRelativeResize="0"/>
          <p:nvPr/>
        </p:nvPicPr>
        <p:blipFill rotWithShape="1">
          <a:blip r:embed="rId4">
            <a:alphaModFix/>
          </a:blip>
          <a:srcRect b="0" l="0" r="0" t="0"/>
          <a:stretch/>
        </p:blipFill>
        <p:spPr>
          <a:xfrm>
            <a:off x="243099" y="667778"/>
            <a:ext cx="1843851" cy="1622575"/>
          </a:xfrm>
          <a:prstGeom prst="rect">
            <a:avLst/>
          </a:prstGeom>
          <a:noFill/>
          <a:ln cap="flat" cmpd="sng" w="28575">
            <a:solidFill>
              <a:srgbClr val="000000"/>
            </a:solidFill>
            <a:prstDash val="solid"/>
            <a:round/>
            <a:headEnd len="sm" w="sm" type="none"/>
            <a:tailEnd len="sm" w="sm" type="none"/>
          </a:ln>
        </p:spPr>
      </p:pic>
      <p:sp>
        <p:nvSpPr>
          <p:cNvPr id="126" name="Google Shape;126;p29"/>
          <p:cNvSpPr txBox="1"/>
          <p:nvPr/>
        </p:nvSpPr>
        <p:spPr>
          <a:xfrm>
            <a:off x="202475" y="2382653"/>
            <a:ext cx="1925100" cy="215400"/>
          </a:xfrm>
          <a:prstGeom prst="rect">
            <a:avLst/>
          </a:prstGeom>
          <a:solidFill>
            <a:schemeClr val="lt1"/>
          </a:solidFill>
          <a:ln cap="flat" cmpd="sng" w="28575">
            <a:solidFill>
              <a:srgbClr val="000000"/>
            </a:solidFill>
            <a:prstDash val="solid"/>
            <a:round/>
            <a:headEnd len="sm" w="sm" type="none"/>
            <a:tailEnd len="sm" w="sm" type="none"/>
          </a:ln>
        </p:spPr>
        <p:txBody>
          <a:bodyPr anchorCtr="0" anchor="t" bIns="22850" lIns="45725" spcFirstLastPara="1" rIns="45725" wrap="square" tIns="22850">
            <a:spAutoFit/>
          </a:bodyPr>
          <a:lstStyle/>
          <a:p>
            <a:pPr indent="0" lvl="0" marL="0" marR="0" rtl="0" algn="ctr">
              <a:lnSpc>
                <a:spcPct val="100000"/>
              </a:lnSpc>
              <a:spcBef>
                <a:spcPts val="0"/>
              </a:spcBef>
              <a:spcAft>
                <a:spcPts val="0"/>
              </a:spcAft>
              <a:buClr>
                <a:srgbClr val="000000"/>
              </a:buClr>
              <a:buSzPts val="1200"/>
              <a:buFont typeface="Arial"/>
              <a:buNone/>
            </a:pPr>
            <a:r>
              <a:rPr b="1" i="0" lang="en" sz="1100" u="none" cap="none" strike="noStrike">
                <a:solidFill>
                  <a:schemeClr val="dk1"/>
                </a:solidFill>
                <a:latin typeface="Calibri"/>
                <a:ea typeface="Calibri"/>
                <a:cs typeface="Calibri"/>
                <a:sym typeface="Calibri"/>
              </a:rPr>
              <a:t>Ghada Endick, Assistant Dean</a:t>
            </a:r>
            <a:endParaRPr b="0" i="0" sz="1100" u="none" cap="none" strike="noStrike">
              <a:solidFill>
                <a:schemeClr val="dk1"/>
              </a:solidFill>
              <a:latin typeface="Calibri"/>
              <a:ea typeface="Calibri"/>
              <a:cs typeface="Calibri"/>
              <a:sym typeface="Calibri"/>
            </a:endParaRPr>
          </a:p>
        </p:txBody>
      </p:sp>
      <p:sp>
        <p:nvSpPr>
          <p:cNvPr id="127" name="Google Shape;127;p29"/>
          <p:cNvSpPr txBox="1"/>
          <p:nvPr/>
        </p:nvSpPr>
        <p:spPr>
          <a:xfrm>
            <a:off x="5204563" y="3840650"/>
            <a:ext cx="3069600" cy="7410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0000"/>
              </a:lnSpc>
              <a:spcBef>
                <a:spcPts val="0"/>
              </a:spcBef>
              <a:spcAft>
                <a:spcPts val="0"/>
              </a:spcAft>
              <a:buClr>
                <a:srgbClr val="000000"/>
              </a:buClr>
              <a:buSzPts val="1500"/>
              <a:buFont typeface="Arial"/>
              <a:buNone/>
            </a:pPr>
            <a:r>
              <a:rPr b="1" lang="en" sz="1500">
                <a:solidFill>
                  <a:schemeClr val="dk1"/>
                </a:solidFill>
                <a:latin typeface="Calibri"/>
                <a:ea typeface="Calibri"/>
                <a:cs typeface="Calibri"/>
                <a:sym typeface="Calibri"/>
              </a:rPr>
              <a:t>VISIT US ONLINE</a:t>
            </a:r>
            <a:r>
              <a:rPr b="1" i="0" lang="en" sz="1500" u="none" cap="none" strike="noStrike">
                <a:solidFill>
                  <a:schemeClr val="dk1"/>
                </a:solidFill>
                <a:latin typeface="Calibri"/>
                <a:ea typeface="Calibri"/>
                <a:cs typeface="Calibri"/>
                <a:sym typeface="Calibri"/>
              </a:rPr>
              <a:t>!</a:t>
            </a:r>
            <a:endParaRPr b="0" i="0" sz="700" u="none" cap="none" strike="noStrike">
              <a:solidFill>
                <a:srgbClr val="000000"/>
              </a:solidFill>
              <a:latin typeface="Arial"/>
              <a:ea typeface="Arial"/>
              <a:cs typeface="Arial"/>
              <a:sym typeface="Arial"/>
            </a:endParaRPr>
          </a:p>
          <a:p>
            <a:pPr indent="0" lvl="0" marL="0" rtl="0" algn="ctr">
              <a:lnSpc>
                <a:spcPct val="107000"/>
              </a:lnSpc>
              <a:spcBef>
                <a:spcPts val="400"/>
              </a:spcBef>
              <a:spcAft>
                <a:spcPts val="0"/>
              </a:spcAft>
              <a:buClr>
                <a:schemeClr val="dk1"/>
              </a:buClr>
              <a:buSzPts val="1500"/>
              <a:buFont typeface="Arial"/>
              <a:buNone/>
            </a:pPr>
            <a:r>
              <a:rPr lang="en" sz="1500" u="sng">
                <a:solidFill>
                  <a:schemeClr val="accent5"/>
                </a:solidFill>
                <a:latin typeface="Calibri"/>
                <a:ea typeface="Calibri"/>
                <a:cs typeface="Calibri"/>
                <a:sym typeface="Calibri"/>
                <a:hlinkClick r:id="rId5">
                  <a:extLst>
                    <a:ext uri="{A12FA001-AC4F-418D-AE19-62706E023703}">
                      <ahyp:hlinkClr val="tx"/>
                    </a:ext>
                  </a:extLst>
                </a:hlinkClick>
              </a:rPr>
              <a:t>graduatestudentlife.rutgers.edu</a:t>
            </a:r>
            <a:endParaRPr b="0" i="0" sz="700" u="none" cap="none" strike="noStrike">
              <a:solidFill>
                <a:srgbClr val="000000"/>
              </a:solidFill>
              <a:latin typeface="Arial"/>
              <a:ea typeface="Arial"/>
              <a:cs typeface="Arial"/>
              <a:sym typeface="Arial"/>
            </a:endParaRPr>
          </a:p>
        </p:txBody>
      </p:sp>
      <p:sp>
        <p:nvSpPr>
          <p:cNvPr id="128" name="Google Shape;128;p29"/>
          <p:cNvSpPr txBox="1"/>
          <p:nvPr/>
        </p:nvSpPr>
        <p:spPr>
          <a:xfrm>
            <a:off x="2420775" y="2655950"/>
            <a:ext cx="6448200" cy="741000"/>
          </a:xfrm>
          <a:prstGeom prst="rect">
            <a:avLst/>
          </a:prstGeom>
          <a:solidFill>
            <a:schemeClr val="lt1"/>
          </a:solidFill>
          <a:ln cap="flat" cmpd="sng" w="28575">
            <a:solidFill>
              <a:srgbClr val="000000"/>
            </a:solidFill>
            <a:prstDash val="solid"/>
            <a:round/>
            <a:headEnd len="sm" w="sm" type="none"/>
            <a:tailEnd len="sm" w="sm" type="none"/>
          </a:ln>
        </p:spPr>
        <p:txBody>
          <a:bodyPr anchorCtr="0" anchor="t" bIns="22850" lIns="45725" spcFirstLastPara="1" rIns="45725" wrap="square" tIns="22850">
            <a:spAutoFit/>
          </a:bodyPr>
          <a:lstStyle/>
          <a:p>
            <a:pPr indent="0" lvl="0" marL="0" rtl="0" algn="l">
              <a:lnSpc>
                <a:spcPct val="107000"/>
              </a:lnSpc>
              <a:spcBef>
                <a:spcPts val="400"/>
              </a:spcBef>
              <a:spcAft>
                <a:spcPts val="0"/>
              </a:spcAft>
              <a:buClr>
                <a:schemeClr val="dk1"/>
              </a:buClr>
              <a:buSzPts val="1400"/>
              <a:buFont typeface="Arial"/>
              <a:buNone/>
            </a:pPr>
            <a:r>
              <a:rPr i="1" lang="en" sz="1600">
                <a:solidFill>
                  <a:schemeClr val="dk1"/>
                </a:solidFill>
                <a:latin typeface="Calibri"/>
                <a:ea typeface="Calibri"/>
                <a:cs typeface="Calibri"/>
                <a:sym typeface="Calibri"/>
              </a:rPr>
              <a:t>       Navigating Resources 	  	 Graduate Student Programming</a:t>
            </a:r>
            <a:endParaRPr i="1" sz="1600">
              <a:solidFill>
                <a:schemeClr val="dk1"/>
              </a:solidFill>
              <a:latin typeface="Calibri"/>
              <a:ea typeface="Calibri"/>
              <a:cs typeface="Calibri"/>
              <a:sym typeface="Calibri"/>
            </a:endParaRPr>
          </a:p>
          <a:p>
            <a:pPr indent="0" lvl="0" marL="0" rtl="0" algn="l">
              <a:lnSpc>
                <a:spcPct val="107000"/>
              </a:lnSpc>
              <a:spcBef>
                <a:spcPts val="400"/>
              </a:spcBef>
              <a:spcAft>
                <a:spcPts val="0"/>
              </a:spcAft>
              <a:buClr>
                <a:schemeClr val="dk1"/>
              </a:buClr>
              <a:buSzPts val="1400"/>
              <a:buFont typeface="Arial"/>
              <a:buNone/>
            </a:pPr>
            <a:r>
              <a:t/>
            </a:r>
            <a:endParaRPr i="1" sz="500">
              <a:solidFill>
                <a:schemeClr val="dk1"/>
              </a:solidFill>
              <a:latin typeface="Calibri"/>
              <a:ea typeface="Calibri"/>
              <a:cs typeface="Calibri"/>
              <a:sym typeface="Calibri"/>
            </a:endParaRPr>
          </a:p>
          <a:p>
            <a:pPr indent="457200" lvl="0" marL="457200" rtl="0" algn="ctr">
              <a:lnSpc>
                <a:spcPct val="107000"/>
              </a:lnSpc>
              <a:spcBef>
                <a:spcPts val="400"/>
              </a:spcBef>
              <a:spcAft>
                <a:spcPts val="0"/>
              </a:spcAft>
              <a:buClr>
                <a:schemeClr val="dk1"/>
              </a:buClr>
              <a:buSzPts val="1400"/>
              <a:buFont typeface="Arial"/>
              <a:buNone/>
            </a:pPr>
            <a:r>
              <a:rPr i="1" lang="en" sz="1600">
                <a:solidFill>
                  <a:schemeClr val="dk1"/>
                </a:solidFill>
                <a:latin typeface="Calibri"/>
                <a:ea typeface="Calibri"/>
                <a:cs typeface="Calibri"/>
                <a:sym typeface="Calibri"/>
              </a:rPr>
              <a:t>Making Connections			Building Community</a:t>
            </a:r>
            <a:endParaRPr i="1" sz="1600">
              <a:solidFill>
                <a:schemeClr val="dk1"/>
              </a:solidFill>
              <a:latin typeface="Calibri"/>
              <a:ea typeface="Calibri"/>
              <a:cs typeface="Calibri"/>
              <a:sym typeface="Calibri"/>
            </a:endParaRPr>
          </a:p>
        </p:txBody>
      </p:sp>
      <p:grpSp>
        <p:nvGrpSpPr>
          <p:cNvPr id="129" name="Google Shape;129;p29"/>
          <p:cNvGrpSpPr/>
          <p:nvPr/>
        </p:nvGrpSpPr>
        <p:grpSpPr>
          <a:xfrm>
            <a:off x="3015725" y="3840662"/>
            <a:ext cx="1775913" cy="741917"/>
            <a:chOff x="250893" y="4177731"/>
            <a:chExt cx="1828200" cy="792900"/>
          </a:xfrm>
        </p:grpSpPr>
        <p:sp>
          <p:nvSpPr>
            <p:cNvPr id="130" name="Google Shape;130;p29"/>
            <p:cNvSpPr txBox="1"/>
            <p:nvPr/>
          </p:nvSpPr>
          <p:spPr>
            <a:xfrm>
              <a:off x="250893" y="4177731"/>
              <a:ext cx="1828200" cy="7929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1500"/>
                <a:buFont typeface="Arial"/>
                <a:buNone/>
              </a:pPr>
              <a:r>
                <a:rPr b="1" i="0" lang="en" sz="1500" u="none" cap="none" strike="noStrike">
                  <a:solidFill>
                    <a:schemeClr val="dk1"/>
                  </a:solidFill>
                  <a:latin typeface="Calibri"/>
                  <a:ea typeface="Calibri"/>
                  <a:cs typeface="Calibri"/>
                  <a:sym typeface="Calibri"/>
                </a:rPr>
                <a:t>FOLLOW US!</a:t>
              </a:r>
              <a:endParaRPr b="1" i="0" sz="200" u="none" cap="none" strike="noStrike">
                <a:solidFill>
                  <a:schemeClr val="dk1"/>
                </a:solidFill>
                <a:latin typeface="Calibri"/>
                <a:ea typeface="Calibri"/>
                <a:cs typeface="Calibri"/>
                <a:sym typeface="Calibri"/>
              </a:endParaRPr>
            </a:p>
            <a:p>
              <a:pPr indent="0" lvl="0" marL="0" marR="0" rtl="0" algn="r">
                <a:lnSpc>
                  <a:spcPct val="107000"/>
                </a:lnSpc>
                <a:spcBef>
                  <a:spcPts val="400"/>
                </a:spcBef>
                <a:spcAft>
                  <a:spcPts val="0"/>
                </a:spcAft>
                <a:buClr>
                  <a:srgbClr val="000000"/>
                </a:buClr>
                <a:buSzPts val="1500"/>
                <a:buFont typeface="Arial"/>
                <a:buNone/>
              </a:pPr>
              <a:r>
                <a:rPr b="0" i="0" lang="en" sz="1500" u="sng" cap="none" strike="noStrike">
                  <a:solidFill>
                    <a:schemeClr val="accent5"/>
                  </a:solidFill>
                  <a:latin typeface="Calibri"/>
                  <a:ea typeface="Calibri"/>
                  <a:cs typeface="Calibri"/>
                  <a:sym typeface="Calibri"/>
                  <a:hlinkClick r:id="rId6">
                    <a:extLst>
                      <a:ext uri="{A12FA001-AC4F-418D-AE19-62706E023703}">
                        <ahyp:hlinkClr val="tx"/>
                      </a:ext>
                    </a:extLst>
                  </a:hlinkClick>
                </a:rPr>
                <a:t>RUgradstudentlife</a:t>
              </a:r>
              <a:endParaRPr b="0" i="0" sz="1500" u="none" cap="none" strike="noStrike">
                <a:solidFill>
                  <a:schemeClr val="accent5"/>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chemeClr val="dk1"/>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chemeClr val="dk1"/>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chemeClr val="dk1"/>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chemeClr val="dk1"/>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chemeClr val="dk1"/>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p:txBody>
        </p:sp>
        <p:pic>
          <p:nvPicPr>
            <p:cNvPr descr="Instagram Application Logo&#10;&#10;Description automatically generated" id="131" name="Google Shape;131;p29"/>
            <p:cNvPicPr preferRelativeResize="0"/>
            <p:nvPr/>
          </p:nvPicPr>
          <p:blipFill rotWithShape="1">
            <a:blip r:embed="rId7">
              <a:alphaModFix/>
            </a:blip>
            <a:srcRect b="0" l="0" r="0" t="0"/>
            <a:stretch/>
          </p:blipFill>
          <p:spPr>
            <a:xfrm>
              <a:off x="300808" y="4503757"/>
              <a:ext cx="282762" cy="282756"/>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33"/>
        </a:solidFill>
      </p:bgPr>
    </p:bg>
    <p:spTree>
      <p:nvGrpSpPr>
        <p:cNvPr id="233" name="Shape 233"/>
        <p:cNvGrpSpPr/>
        <p:nvPr/>
      </p:nvGrpSpPr>
      <p:grpSpPr>
        <a:xfrm>
          <a:off x="0" y="0"/>
          <a:ext cx="0" cy="0"/>
          <a:chOff x="0" y="0"/>
          <a:chExt cx="0" cy="0"/>
        </a:xfrm>
      </p:grpSpPr>
      <p:sp>
        <p:nvSpPr>
          <p:cNvPr id="234" name="Google Shape;234;p38"/>
          <p:cNvSpPr txBox="1"/>
          <p:nvPr/>
        </p:nvSpPr>
        <p:spPr>
          <a:xfrm>
            <a:off x="4857100" y="836250"/>
            <a:ext cx="4101600" cy="41676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000"/>
              <a:buFont typeface="Arial"/>
              <a:buNone/>
            </a:pPr>
            <a:r>
              <a:rPr b="1" lang="en" sz="2000">
                <a:solidFill>
                  <a:schemeClr val="dk1"/>
                </a:solidFill>
                <a:latin typeface="Calibri"/>
                <a:ea typeface="Calibri"/>
                <a:cs typeface="Calibri"/>
                <a:sym typeface="Calibri"/>
              </a:rPr>
              <a:t>Basic Needs Center</a:t>
            </a:r>
            <a:endParaRPr b="1" sz="2000">
              <a:solidFill>
                <a:schemeClr val="dk1"/>
              </a:solidFill>
              <a:latin typeface="Calibri"/>
              <a:ea typeface="Calibri"/>
              <a:cs typeface="Calibri"/>
              <a:sym typeface="Calibri"/>
            </a:endParaRPr>
          </a:p>
          <a:p>
            <a:pPr indent="0" lvl="0" marL="0" rtl="0" algn="ctr">
              <a:spcBef>
                <a:spcPts val="0"/>
              </a:spcBef>
              <a:spcAft>
                <a:spcPts val="0"/>
              </a:spcAft>
              <a:buClr>
                <a:schemeClr val="dk1"/>
              </a:buClr>
              <a:buFont typeface="Arial"/>
              <a:buNone/>
            </a:pPr>
            <a:r>
              <a:rPr i="1" lang="en" sz="1200">
                <a:solidFill>
                  <a:schemeClr val="dk1"/>
                </a:solidFill>
                <a:latin typeface="Calibri"/>
                <a:ea typeface="Calibri"/>
                <a:cs typeface="Calibri"/>
                <a:sym typeface="Calibri"/>
              </a:rPr>
              <a:t>Located in College Ave Student Center Room 112 </a:t>
            </a:r>
            <a:endParaRPr i="1" sz="1200">
              <a:solidFill>
                <a:schemeClr val="dk1"/>
              </a:solidFill>
              <a:latin typeface="Calibri"/>
              <a:ea typeface="Calibri"/>
              <a:cs typeface="Calibri"/>
              <a:sym typeface="Calibri"/>
            </a:endParaRPr>
          </a:p>
          <a:p>
            <a:pPr indent="0" lvl="0" marL="0" rtl="0" algn="ctr">
              <a:spcBef>
                <a:spcPts val="0"/>
              </a:spcBef>
              <a:spcAft>
                <a:spcPts val="0"/>
              </a:spcAft>
              <a:buClr>
                <a:schemeClr val="dk1"/>
              </a:buClr>
              <a:buFont typeface="Arial"/>
              <a:buNone/>
            </a:pPr>
            <a:r>
              <a:rPr i="1" lang="en" sz="1200">
                <a:solidFill>
                  <a:schemeClr val="dk1"/>
                </a:solidFill>
                <a:latin typeface="Calibri"/>
                <a:ea typeface="Calibri"/>
                <a:cs typeface="Calibri"/>
                <a:sym typeface="Calibri"/>
              </a:rPr>
              <a:t>(126 College Ave, New Brunswick, College Ave Campus)</a:t>
            </a:r>
            <a:endParaRPr b="1" i="1" sz="20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000"/>
              <a:buFont typeface="Arial"/>
              <a:buNone/>
            </a:pPr>
            <a:r>
              <a:t/>
            </a:r>
            <a:endParaRPr b="1" sz="1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Font typeface="Arial"/>
              <a:buNone/>
            </a:pPr>
            <a:r>
              <a:rPr lang="en">
                <a:solidFill>
                  <a:schemeClr val="dk1"/>
                </a:solidFill>
                <a:latin typeface="Calibri"/>
                <a:ea typeface="Calibri"/>
                <a:cs typeface="Calibri"/>
                <a:sym typeface="Calibri"/>
              </a:rPr>
              <a:t>Streamlined one-stop access to resources and services to ensure all students have their basic needs</a:t>
            </a:r>
            <a:r>
              <a:rPr lang="en">
                <a:solidFill>
                  <a:schemeClr val="dk1"/>
                </a:solidFill>
                <a:latin typeface="Calibri"/>
                <a:ea typeface="Calibri"/>
                <a:cs typeface="Calibri"/>
                <a:sym typeface="Calibri"/>
              </a:rPr>
              <a:t> including:</a:t>
            </a:r>
            <a:endParaRPr>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1" lang="en">
                <a:solidFill>
                  <a:schemeClr val="dk1"/>
                </a:solidFill>
                <a:latin typeface="Calibri"/>
                <a:ea typeface="Calibri"/>
                <a:cs typeface="Calibri"/>
                <a:sym typeface="Calibri"/>
              </a:rPr>
              <a:t>Food Pantry</a:t>
            </a:r>
            <a:endParaRPr b="1">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lang="en" sz="1300">
                <a:solidFill>
                  <a:schemeClr val="dk1"/>
                </a:solidFill>
                <a:latin typeface="Calibri"/>
                <a:ea typeface="Calibri"/>
                <a:cs typeface="Calibri"/>
                <a:sym typeface="Calibri"/>
              </a:rPr>
              <a:t>Fresh &amp; non-perishable foods, hygiene products, and diapers.  Pantry on College Ave, Mobile Food Pantry, and after-hours pantry lockers available.</a:t>
            </a:r>
            <a:endParaRPr sz="13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1" lang="en">
                <a:solidFill>
                  <a:schemeClr val="dk1"/>
                </a:solidFill>
                <a:latin typeface="Calibri"/>
                <a:ea typeface="Calibri"/>
                <a:cs typeface="Calibri"/>
                <a:sym typeface="Calibri"/>
              </a:rPr>
              <a:t>SNAP Counseling</a:t>
            </a:r>
            <a:endParaRPr b="1">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lang="en" sz="1300">
                <a:solidFill>
                  <a:schemeClr val="dk1"/>
                </a:solidFill>
                <a:latin typeface="Calibri"/>
                <a:ea typeface="Calibri"/>
                <a:cs typeface="Calibri"/>
                <a:sym typeface="Calibri"/>
              </a:rPr>
              <a:t>In-person and online appointments offering SNAP counseling and other resource screenings.</a:t>
            </a:r>
            <a:endParaRPr sz="13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1" lang="en">
                <a:solidFill>
                  <a:schemeClr val="dk1"/>
                </a:solidFill>
                <a:latin typeface="Calibri"/>
                <a:ea typeface="Calibri"/>
                <a:cs typeface="Calibri"/>
                <a:sym typeface="Calibri"/>
              </a:rPr>
              <a:t>Clothing Closet</a:t>
            </a:r>
            <a:endParaRPr b="1">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lang="en" sz="1300">
                <a:solidFill>
                  <a:schemeClr val="dk1"/>
                </a:solidFill>
                <a:latin typeface="Calibri"/>
                <a:ea typeface="Calibri"/>
                <a:cs typeface="Calibri"/>
                <a:sym typeface="Calibri"/>
              </a:rPr>
              <a:t>Professional and casual attire available.</a:t>
            </a:r>
            <a:endParaRPr sz="13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1" lang="en">
                <a:solidFill>
                  <a:schemeClr val="dk1"/>
                </a:solidFill>
                <a:latin typeface="Calibri"/>
                <a:ea typeface="Calibri"/>
                <a:cs typeface="Calibri"/>
                <a:sym typeface="Calibri"/>
              </a:rPr>
              <a:t>Textbook Loaner Program</a:t>
            </a:r>
            <a:endParaRPr b="1">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lang="en" sz="1300">
                <a:solidFill>
                  <a:schemeClr val="dk1"/>
                </a:solidFill>
                <a:latin typeface="Calibri"/>
                <a:ea typeface="Calibri"/>
                <a:cs typeface="Calibri"/>
                <a:sym typeface="Calibri"/>
              </a:rPr>
              <a:t>Borrow available textbooks for free</a:t>
            </a:r>
            <a:endParaRPr sz="13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500">
              <a:solidFill>
                <a:schemeClr val="dk1"/>
              </a:solidFill>
              <a:latin typeface="Calibri"/>
              <a:ea typeface="Calibri"/>
              <a:cs typeface="Calibri"/>
              <a:sym typeface="Calibri"/>
            </a:endParaRPr>
          </a:p>
          <a:p>
            <a:pPr indent="0" lvl="0" marL="0" rtl="0" algn="ctr">
              <a:spcBef>
                <a:spcPts val="0"/>
              </a:spcBef>
              <a:spcAft>
                <a:spcPts val="0"/>
              </a:spcAft>
              <a:buSzPts val="1100"/>
              <a:buNone/>
            </a:pPr>
            <a:r>
              <a:rPr b="1" lang="en" sz="1200">
                <a:solidFill>
                  <a:schemeClr val="dk1"/>
                </a:solidFill>
                <a:latin typeface="Calibri"/>
                <a:ea typeface="Calibri"/>
                <a:cs typeface="Calibri"/>
                <a:sym typeface="Calibri"/>
              </a:rPr>
              <a:t>More Information about the Basic Needs Center</a:t>
            </a:r>
            <a:br>
              <a:rPr b="1" lang="en" sz="1200">
                <a:solidFill>
                  <a:schemeClr val="dk1"/>
                </a:solidFill>
                <a:latin typeface="Calibri"/>
                <a:ea typeface="Calibri"/>
                <a:cs typeface="Calibri"/>
                <a:sym typeface="Calibri"/>
              </a:rPr>
            </a:br>
            <a:r>
              <a:rPr b="1" lang="en" sz="1200">
                <a:solidFill>
                  <a:schemeClr val="dk1"/>
                </a:solidFill>
                <a:latin typeface="Calibri"/>
                <a:ea typeface="Calibri"/>
                <a:cs typeface="Calibri"/>
                <a:sym typeface="Calibri"/>
              </a:rPr>
              <a:t>can be found on the </a:t>
            </a:r>
            <a:r>
              <a:rPr b="1" lang="en" sz="1200" u="sng">
                <a:solidFill>
                  <a:schemeClr val="hlink"/>
                </a:solidFill>
                <a:latin typeface="Calibri"/>
                <a:ea typeface="Calibri"/>
                <a:cs typeface="Calibri"/>
                <a:sym typeface="Calibri"/>
                <a:hlinkClick r:id="rId3"/>
              </a:rPr>
              <a:t>Basic Needs webpage</a:t>
            </a:r>
            <a:r>
              <a:rPr b="1" lang="en" sz="1200">
                <a:solidFill>
                  <a:schemeClr val="dk1"/>
                </a:solidFill>
                <a:latin typeface="Calibri"/>
                <a:ea typeface="Calibri"/>
                <a:cs typeface="Calibri"/>
                <a:sym typeface="Calibri"/>
              </a:rPr>
              <a:t>.</a:t>
            </a:r>
            <a:endParaRPr b="1" sz="600">
              <a:solidFill>
                <a:schemeClr val="lt1"/>
              </a:solidFill>
              <a:latin typeface="Calibri"/>
              <a:ea typeface="Calibri"/>
              <a:cs typeface="Calibri"/>
              <a:sym typeface="Calibri"/>
            </a:endParaRPr>
          </a:p>
        </p:txBody>
      </p:sp>
      <p:sp>
        <p:nvSpPr>
          <p:cNvPr id="235" name="Google Shape;235;p38"/>
          <p:cNvSpPr txBox="1"/>
          <p:nvPr/>
        </p:nvSpPr>
        <p:spPr>
          <a:xfrm>
            <a:off x="2665650" y="200725"/>
            <a:ext cx="3812700" cy="4848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000"/>
              <a:buFont typeface="Arial"/>
              <a:buNone/>
            </a:pPr>
            <a:r>
              <a:rPr b="1" lang="en" sz="2100">
                <a:solidFill>
                  <a:schemeClr val="dk1"/>
                </a:solidFill>
                <a:latin typeface="Calibri"/>
                <a:ea typeface="Calibri"/>
                <a:cs typeface="Calibri"/>
                <a:sym typeface="Calibri"/>
              </a:rPr>
              <a:t>Student </a:t>
            </a:r>
            <a:r>
              <a:rPr b="1" i="0" lang="en" sz="2100" u="none" cap="none" strike="noStrike">
                <a:solidFill>
                  <a:schemeClr val="dk1"/>
                </a:solidFill>
                <a:latin typeface="Calibri"/>
                <a:ea typeface="Calibri"/>
                <a:cs typeface="Calibri"/>
                <a:sym typeface="Calibri"/>
              </a:rPr>
              <a:t>Basic Needs</a:t>
            </a:r>
            <a:endParaRPr b="1" sz="21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600">
              <a:solidFill>
                <a:schemeClr val="lt1"/>
              </a:solidFill>
              <a:latin typeface="Calibri"/>
              <a:ea typeface="Calibri"/>
              <a:cs typeface="Calibri"/>
              <a:sym typeface="Calibri"/>
            </a:endParaRPr>
          </a:p>
        </p:txBody>
      </p:sp>
      <p:grpSp>
        <p:nvGrpSpPr>
          <p:cNvPr id="236" name="Google Shape;236;p38"/>
          <p:cNvGrpSpPr/>
          <p:nvPr/>
        </p:nvGrpSpPr>
        <p:grpSpPr>
          <a:xfrm>
            <a:off x="1623350" y="4319888"/>
            <a:ext cx="1828200" cy="636900"/>
            <a:chOff x="537375" y="4105651"/>
            <a:chExt cx="1828200" cy="636900"/>
          </a:xfrm>
        </p:grpSpPr>
        <p:sp>
          <p:nvSpPr>
            <p:cNvPr id="237" name="Google Shape;237;p38"/>
            <p:cNvSpPr txBox="1"/>
            <p:nvPr/>
          </p:nvSpPr>
          <p:spPr>
            <a:xfrm>
              <a:off x="537375" y="4105651"/>
              <a:ext cx="1828200" cy="6369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None/>
              </a:pPr>
              <a:r>
                <a:rPr b="1" lang="en" sz="1500">
                  <a:solidFill>
                    <a:schemeClr val="dk1"/>
                  </a:solidFill>
                  <a:latin typeface="Calibri"/>
                  <a:ea typeface="Calibri"/>
                  <a:cs typeface="Calibri"/>
                  <a:sym typeface="Calibri"/>
                </a:rPr>
                <a:t>Follow Basic Needs!</a:t>
              </a:r>
              <a:endParaRPr b="1" sz="200">
                <a:solidFill>
                  <a:schemeClr val="dk1"/>
                </a:solidFill>
                <a:latin typeface="Calibri"/>
                <a:ea typeface="Calibri"/>
                <a:cs typeface="Calibri"/>
                <a:sym typeface="Calibri"/>
              </a:endParaRPr>
            </a:p>
            <a:p>
              <a:pPr indent="0" lvl="0" marL="0" marR="0" rtl="0" algn="ctr">
                <a:lnSpc>
                  <a:spcPct val="107000"/>
                </a:lnSpc>
                <a:spcBef>
                  <a:spcPts val="400"/>
                </a:spcBef>
                <a:spcAft>
                  <a:spcPts val="0"/>
                </a:spcAft>
                <a:buNone/>
              </a:pPr>
              <a:r>
                <a:rPr b="1" lang="en" sz="200">
                  <a:solidFill>
                    <a:schemeClr val="dk1"/>
                  </a:solidFill>
                  <a:latin typeface="Calibri"/>
                  <a:ea typeface="Calibri"/>
                  <a:cs typeface="Calibri"/>
                  <a:sym typeface="Calibri"/>
                </a:rPr>
                <a:t>                           </a:t>
              </a:r>
              <a:r>
                <a:rPr lang="en" sz="1500" u="sng">
                  <a:solidFill>
                    <a:schemeClr val="hlink"/>
                  </a:solidFill>
                  <a:latin typeface="Calibri"/>
                  <a:ea typeface="Calibri"/>
                  <a:cs typeface="Calibri"/>
                  <a:sym typeface="Calibri"/>
                  <a:hlinkClick r:id="rId4"/>
                </a:rPr>
                <a:t>RUbasicneeds</a:t>
              </a:r>
              <a:r>
                <a:rPr lang="en" sz="600">
                  <a:solidFill>
                    <a:schemeClr val="dk1"/>
                  </a:solidFill>
                  <a:latin typeface="Calibri"/>
                  <a:ea typeface="Calibri"/>
                  <a:cs typeface="Calibri"/>
                  <a:sym typeface="Calibri"/>
                </a:rPr>
                <a:t> </a:t>
              </a:r>
              <a:endParaRPr sz="700"/>
            </a:p>
            <a:p>
              <a:pPr indent="0" lvl="0" marL="0" marR="0" rtl="0" algn="l">
                <a:lnSpc>
                  <a:spcPct val="107000"/>
                </a:lnSpc>
                <a:spcBef>
                  <a:spcPts val="400"/>
                </a:spcBef>
                <a:spcAft>
                  <a:spcPts val="0"/>
                </a:spcAft>
                <a:buNone/>
              </a:pPr>
              <a:r>
                <a:rPr lang="en" sz="600">
                  <a:solidFill>
                    <a:schemeClr val="dk1"/>
                  </a:solidFill>
                  <a:latin typeface="Calibri"/>
                  <a:ea typeface="Calibri"/>
                  <a:cs typeface="Calibri"/>
                  <a:sym typeface="Calibri"/>
                </a:rPr>
                <a:t> </a:t>
              </a:r>
              <a:endParaRPr sz="700"/>
            </a:p>
          </p:txBody>
        </p:sp>
        <p:pic>
          <p:nvPicPr>
            <p:cNvPr descr="Instagram Application Logo&#10;&#10;Description automatically generated" id="238" name="Google Shape;238;p38"/>
            <p:cNvPicPr preferRelativeResize="0"/>
            <p:nvPr/>
          </p:nvPicPr>
          <p:blipFill rotWithShape="1">
            <a:blip r:embed="rId5">
              <a:alphaModFix/>
            </a:blip>
            <a:srcRect b="0" l="0" r="0" t="0"/>
            <a:stretch/>
          </p:blipFill>
          <p:spPr>
            <a:xfrm>
              <a:off x="696484" y="4398455"/>
              <a:ext cx="278959" cy="278959"/>
            </a:xfrm>
            <a:prstGeom prst="rect">
              <a:avLst/>
            </a:prstGeom>
            <a:noFill/>
            <a:ln>
              <a:noFill/>
            </a:ln>
          </p:spPr>
        </p:pic>
      </p:grpSp>
      <p:sp>
        <p:nvSpPr>
          <p:cNvPr id="239" name="Google Shape;239;p38"/>
          <p:cNvSpPr txBox="1"/>
          <p:nvPr/>
        </p:nvSpPr>
        <p:spPr>
          <a:xfrm>
            <a:off x="344375" y="836238"/>
            <a:ext cx="4173600" cy="17778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000"/>
              <a:buFont typeface="Arial"/>
              <a:buNone/>
            </a:pPr>
            <a:r>
              <a:rPr b="1" lang="en" sz="1900">
                <a:solidFill>
                  <a:schemeClr val="dk1"/>
                </a:solidFill>
                <a:latin typeface="Calibri"/>
                <a:ea typeface="Calibri"/>
                <a:cs typeface="Calibri"/>
                <a:sym typeface="Calibri"/>
              </a:rPr>
              <a:t>Student </a:t>
            </a:r>
            <a:r>
              <a:rPr b="1" i="0" lang="en" sz="1900" u="none" cap="none" strike="noStrike">
                <a:solidFill>
                  <a:schemeClr val="dk1"/>
                </a:solidFill>
                <a:latin typeface="Calibri"/>
                <a:ea typeface="Calibri"/>
                <a:cs typeface="Calibri"/>
                <a:sym typeface="Calibri"/>
              </a:rPr>
              <a:t>Basic Needs</a:t>
            </a:r>
            <a:endParaRPr sz="12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i="1" lang="en" sz="1200">
                <a:solidFill>
                  <a:schemeClr val="dk1"/>
                </a:solidFill>
                <a:latin typeface="Calibri"/>
                <a:ea typeface="Calibri"/>
                <a:cs typeface="Calibri"/>
                <a:sym typeface="Calibri"/>
              </a:rPr>
              <a:t>RU Student Basic Needs provides support for basic</a:t>
            </a:r>
            <a:r>
              <a:rPr b="0" i="1" lang="en" sz="1200" u="none" cap="none" strike="noStrike">
                <a:solidFill>
                  <a:schemeClr val="dk1"/>
                </a:solidFill>
                <a:latin typeface="Calibri"/>
                <a:ea typeface="Calibri"/>
                <a:cs typeface="Calibri"/>
                <a:sym typeface="Calibri"/>
              </a:rPr>
              <a:t> needs includ</a:t>
            </a:r>
            <a:r>
              <a:rPr i="1" lang="en" sz="1200">
                <a:solidFill>
                  <a:schemeClr val="dk1"/>
                </a:solidFill>
                <a:latin typeface="Calibri"/>
                <a:ea typeface="Calibri"/>
                <a:cs typeface="Calibri"/>
                <a:sym typeface="Calibri"/>
              </a:rPr>
              <a:t>ing</a:t>
            </a:r>
            <a:r>
              <a:rPr b="0" i="1" lang="en" sz="1200" u="none" cap="none" strike="noStrike">
                <a:solidFill>
                  <a:schemeClr val="dk1"/>
                </a:solidFill>
                <a:latin typeface="Calibri"/>
                <a:ea typeface="Calibri"/>
                <a:cs typeface="Calibri"/>
                <a:sym typeface="Calibri"/>
              </a:rPr>
              <a:t> but not limited to food, housing, clothing, childcare, mental health, financial</a:t>
            </a:r>
            <a:r>
              <a:rPr i="1" lang="en" sz="1200">
                <a:solidFill>
                  <a:schemeClr val="dk1"/>
                </a:solidFill>
                <a:latin typeface="Calibri"/>
                <a:ea typeface="Calibri"/>
                <a:cs typeface="Calibri"/>
                <a:sym typeface="Calibri"/>
              </a:rPr>
              <a:t> </a:t>
            </a:r>
            <a:r>
              <a:rPr b="0" i="1" lang="en" sz="1200" u="none" cap="none" strike="noStrike">
                <a:solidFill>
                  <a:schemeClr val="dk1"/>
                </a:solidFill>
                <a:latin typeface="Calibri"/>
                <a:ea typeface="Calibri"/>
                <a:cs typeface="Calibri"/>
                <a:sym typeface="Calibri"/>
              </a:rPr>
              <a:t>resources, and transportation</a:t>
            </a:r>
            <a:r>
              <a:rPr b="0" i="1" lang="en" sz="1200" u="none" cap="none" strike="noStrike">
                <a:solidFill>
                  <a:schemeClr val="dk1"/>
                </a:solidFill>
                <a:latin typeface="Arial"/>
                <a:ea typeface="Arial"/>
                <a:cs typeface="Arial"/>
                <a:sym typeface="Arial"/>
              </a:rPr>
              <a:t> </a:t>
            </a:r>
            <a:endParaRPr sz="1200">
              <a:solidFill>
                <a:schemeClr val="dk1"/>
              </a:solidFill>
            </a:endParaRPr>
          </a:p>
          <a:p>
            <a:pPr indent="0" lvl="0" marL="0" marR="0" rtl="0" algn="ctr">
              <a:lnSpc>
                <a:spcPct val="100000"/>
              </a:lnSpc>
              <a:spcBef>
                <a:spcPts val="0"/>
              </a:spcBef>
              <a:spcAft>
                <a:spcPts val="0"/>
              </a:spcAft>
              <a:buClr>
                <a:srgbClr val="000000"/>
              </a:buClr>
              <a:buSzPts val="1100"/>
              <a:buFont typeface="Arial"/>
              <a:buNone/>
            </a:pPr>
            <a:r>
              <a:t/>
            </a:r>
            <a:endParaRPr b="1" sz="600">
              <a:solidFill>
                <a:schemeClr val="dk1"/>
              </a:solidFill>
            </a:endParaRPr>
          </a:p>
          <a:p>
            <a:pPr indent="0" lvl="0" marL="0" marR="0" rtl="0" algn="ctr">
              <a:lnSpc>
                <a:spcPct val="100000"/>
              </a:lnSpc>
              <a:spcBef>
                <a:spcPts val="0"/>
              </a:spcBef>
              <a:spcAft>
                <a:spcPts val="0"/>
              </a:spcAft>
              <a:buClr>
                <a:srgbClr val="000000"/>
              </a:buClr>
              <a:buSzPts val="1100"/>
              <a:buFont typeface="Arial"/>
              <a:buNone/>
            </a:pPr>
            <a:r>
              <a:rPr b="1" lang="en" sz="1100">
                <a:solidFill>
                  <a:schemeClr val="dk1"/>
                </a:solidFill>
              </a:rPr>
              <a:t>More Information: </a:t>
            </a:r>
            <a:r>
              <a:rPr b="0" i="1" lang="en" sz="1100" u="sng" cap="none" strike="noStrike">
                <a:solidFill>
                  <a:srgbClr val="0563C1"/>
                </a:solidFill>
                <a:latin typeface="Calibri"/>
                <a:ea typeface="Calibri"/>
                <a:cs typeface="Calibri"/>
                <a:sym typeface="Calibri"/>
                <a:hlinkClick r:id="rId6">
                  <a:extLst>
                    <a:ext uri="{A12FA001-AC4F-418D-AE19-62706E023703}">
                      <ahyp:hlinkClr val="tx"/>
                    </a:ext>
                  </a:extLst>
                </a:hlinkClick>
              </a:rPr>
              <a:t>basicneeds.</a:t>
            </a:r>
            <a:r>
              <a:rPr i="1" lang="en" sz="1100" u="sng">
                <a:solidFill>
                  <a:srgbClr val="0563C1"/>
                </a:solidFill>
                <a:latin typeface="Calibri"/>
                <a:ea typeface="Calibri"/>
                <a:cs typeface="Calibri"/>
                <a:sym typeface="Calibri"/>
                <a:hlinkClick r:id="rId7">
                  <a:extLst>
                    <a:ext uri="{A12FA001-AC4F-418D-AE19-62706E023703}">
                      <ahyp:hlinkClr val="tx"/>
                    </a:ext>
                  </a:extLst>
                </a:hlinkClick>
              </a:rPr>
              <a:t>r</a:t>
            </a:r>
            <a:r>
              <a:rPr b="0" i="1" lang="en" sz="1100" u="sng" cap="none" strike="noStrike">
                <a:solidFill>
                  <a:srgbClr val="0563C1"/>
                </a:solidFill>
                <a:latin typeface="Calibri"/>
                <a:ea typeface="Calibri"/>
                <a:cs typeface="Calibri"/>
                <a:sym typeface="Calibri"/>
                <a:hlinkClick r:id="rId8">
                  <a:extLst>
                    <a:ext uri="{A12FA001-AC4F-418D-AE19-62706E023703}">
                      <ahyp:hlinkClr val="tx"/>
                    </a:ext>
                  </a:extLst>
                </a:hlinkClick>
              </a:rPr>
              <a:t>utgers.edu</a:t>
            </a:r>
            <a:endParaRPr b="1" sz="20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1100">
              <a:solidFill>
                <a:schemeClr val="lt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b="1" lang="en" sz="1100">
                <a:solidFill>
                  <a:schemeClr val="dk1"/>
                </a:solidFill>
              </a:rPr>
              <a:t>Make an appointment with Student Basic Needs by emailing: </a:t>
            </a:r>
            <a:r>
              <a:rPr lang="en" sz="1100" u="sng">
                <a:solidFill>
                  <a:schemeClr val="hlink"/>
                </a:solidFill>
                <a:latin typeface="Calibri"/>
                <a:ea typeface="Calibri"/>
                <a:cs typeface="Calibri"/>
                <a:sym typeface="Calibri"/>
                <a:hlinkClick r:id="rId9"/>
              </a:rPr>
              <a:t>basicneeds@echo.rutgers.edu</a:t>
            </a:r>
            <a:endParaRPr b="1" sz="20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600">
              <a:solidFill>
                <a:schemeClr val="lt1"/>
              </a:solidFill>
              <a:latin typeface="Calibri"/>
              <a:ea typeface="Calibri"/>
              <a:cs typeface="Calibri"/>
              <a:sym typeface="Calibri"/>
            </a:endParaRPr>
          </a:p>
        </p:txBody>
      </p:sp>
      <p:grpSp>
        <p:nvGrpSpPr>
          <p:cNvPr id="240" name="Google Shape;240;p38"/>
          <p:cNvGrpSpPr/>
          <p:nvPr/>
        </p:nvGrpSpPr>
        <p:grpSpPr>
          <a:xfrm>
            <a:off x="355235" y="2730232"/>
            <a:ext cx="4151866" cy="1419215"/>
            <a:chOff x="365760" y="2651760"/>
            <a:chExt cx="4151866" cy="1419215"/>
          </a:xfrm>
        </p:grpSpPr>
        <p:pic>
          <p:nvPicPr>
            <p:cNvPr id="241" name="Google Shape;241;p38" title="54336586000_c39ee2f700_c.jpg"/>
            <p:cNvPicPr preferRelativeResize="0"/>
            <p:nvPr/>
          </p:nvPicPr>
          <p:blipFill rotWithShape="1">
            <a:blip r:embed="rId10">
              <a:alphaModFix/>
            </a:blip>
            <a:srcRect b="0" l="18370" r="16185" t="0"/>
            <a:stretch/>
          </p:blipFill>
          <p:spPr>
            <a:xfrm>
              <a:off x="365760" y="2651760"/>
              <a:ext cx="1384926" cy="1413124"/>
            </a:xfrm>
            <a:prstGeom prst="rect">
              <a:avLst/>
            </a:prstGeom>
            <a:noFill/>
            <a:ln cap="flat" cmpd="sng" w="28575">
              <a:solidFill>
                <a:schemeClr val="dk1"/>
              </a:solidFill>
              <a:prstDash val="solid"/>
              <a:round/>
              <a:headEnd len="sm" w="sm" type="none"/>
              <a:tailEnd len="sm" w="sm" type="none"/>
            </a:ln>
          </p:spPr>
        </p:pic>
        <p:pic>
          <p:nvPicPr>
            <p:cNvPr id="242" name="Google Shape;242;p38" title="54336394893_84662dd52b_c.jpg"/>
            <p:cNvPicPr preferRelativeResize="0"/>
            <p:nvPr/>
          </p:nvPicPr>
          <p:blipFill rotWithShape="1">
            <a:blip r:embed="rId11">
              <a:alphaModFix/>
            </a:blip>
            <a:srcRect b="0" l="15564" r="18987" t="0"/>
            <a:stretch/>
          </p:blipFill>
          <p:spPr>
            <a:xfrm>
              <a:off x="1747775" y="2655850"/>
              <a:ext cx="1384925" cy="1413125"/>
            </a:xfrm>
            <a:prstGeom prst="rect">
              <a:avLst/>
            </a:prstGeom>
            <a:noFill/>
            <a:ln cap="flat" cmpd="sng" w="28575">
              <a:solidFill>
                <a:schemeClr val="dk1"/>
              </a:solidFill>
              <a:prstDash val="solid"/>
              <a:round/>
              <a:headEnd len="sm" w="sm" type="none"/>
              <a:tailEnd len="sm" w="sm" type="none"/>
            </a:ln>
          </p:spPr>
        </p:pic>
        <p:pic>
          <p:nvPicPr>
            <p:cNvPr id="243" name="Google Shape;243;p38" title="54336164691_91d94ea245_c.jpg"/>
            <p:cNvPicPr preferRelativeResize="0"/>
            <p:nvPr/>
          </p:nvPicPr>
          <p:blipFill rotWithShape="1">
            <a:blip r:embed="rId12">
              <a:alphaModFix/>
            </a:blip>
            <a:srcRect b="0" l="0" r="34819" t="0"/>
            <a:stretch/>
          </p:blipFill>
          <p:spPr>
            <a:xfrm>
              <a:off x="3132700" y="2653850"/>
              <a:ext cx="1384926" cy="1417125"/>
            </a:xfrm>
            <a:prstGeom prst="rect">
              <a:avLst/>
            </a:prstGeom>
            <a:noFill/>
            <a:ln cap="flat" cmpd="sng" w="28575">
              <a:solidFill>
                <a:schemeClr val="dk1"/>
              </a:solidFill>
              <a:prstDash val="solid"/>
              <a:round/>
              <a:headEnd len="sm" w="sm" type="none"/>
              <a:tailEnd len="sm" w="sm" type="none"/>
            </a:ln>
          </p:spPr>
        </p:pic>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33"/>
        </a:solidFill>
      </p:bgPr>
    </p:bg>
    <p:spTree>
      <p:nvGrpSpPr>
        <p:cNvPr id="247" name="Shape 247"/>
        <p:cNvGrpSpPr/>
        <p:nvPr/>
      </p:nvGrpSpPr>
      <p:grpSpPr>
        <a:xfrm>
          <a:off x="0" y="0"/>
          <a:ext cx="0" cy="0"/>
          <a:chOff x="0" y="0"/>
          <a:chExt cx="0" cy="0"/>
        </a:xfrm>
      </p:grpSpPr>
      <p:pic>
        <p:nvPicPr>
          <p:cNvPr id="248" name="Google Shape;248;p39"/>
          <p:cNvPicPr preferRelativeResize="0"/>
          <p:nvPr/>
        </p:nvPicPr>
        <p:blipFill>
          <a:blip r:embed="rId3">
            <a:alphaModFix/>
          </a:blip>
          <a:stretch>
            <a:fillRect/>
          </a:stretch>
        </p:blipFill>
        <p:spPr>
          <a:xfrm rot="-446486">
            <a:off x="136460" y="1841010"/>
            <a:ext cx="4947253" cy="1461456"/>
          </a:xfrm>
          <a:prstGeom prst="rect">
            <a:avLst/>
          </a:prstGeom>
          <a:noFill/>
          <a:ln cap="flat" cmpd="sng" w="38100">
            <a:solidFill>
              <a:schemeClr val="dk1"/>
            </a:solidFill>
            <a:prstDash val="solid"/>
            <a:round/>
            <a:headEnd len="sm" w="sm" type="none"/>
            <a:tailEnd len="sm" w="sm" type="none"/>
          </a:ln>
        </p:spPr>
      </p:pic>
      <p:sp>
        <p:nvSpPr>
          <p:cNvPr id="249" name="Google Shape;249;p39"/>
          <p:cNvSpPr txBox="1"/>
          <p:nvPr/>
        </p:nvSpPr>
        <p:spPr>
          <a:xfrm>
            <a:off x="4798450" y="902800"/>
            <a:ext cx="4101600" cy="40251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000"/>
              <a:buFont typeface="Arial"/>
              <a:buNone/>
            </a:pPr>
            <a:r>
              <a:rPr b="1" lang="en" sz="2100">
                <a:solidFill>
                  <a:schemeClr val="dk1"/>
                </a:solidFill>
                <a:latin typeface="Calibri"/>
                <a:ea typeface="Calibri"/>
                <a:cs typeface="Calibri"/>
                <a:sym typeface="Calibri"/>
              </a:rPr>
              <a:t>Food Resources</a:t>
            </a:r>
            <a:endParaRPr b="1" sz="21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000"/>
              <a:buFont typeface="Arial"/>
              <a:buNone/>
            </a:pPr>
            <a:r>
              <a:t/>
            </a:r>
            <a:endParaRPr b="1" sz="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000"/>
              <a:buFont typeface="Arial"/>
              <a:buNone/>
            </a:pPr>
            <a:r>
              <a:rPr b="1" i="1" lang="en" sz="1600">
                <a:solidFill>
                  <a:schemeClr val="dk1"/>
                </a:solidFill>
                <a:latin typeface="Calibri"/>
                <a:ea typeface="Calibri"/>
                <a:cs typeface="Calibri"/>
                <a:sym typeface="Calibri"/>
              </a:rPr>
              <a:t>Rutgers Food Pantry</a:t>
            </a:r>
            <a:endParaRPr>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lang="en" sz="1300">
                <a:solidFill>
                  <a:schemeClr val="dk1"/>
                </a:solidFill>
                <a:latin typeface="Calibri"/>
                <a:ea typeface="Calibri"/>
                <a:cs typeface="Calibri"/>
                <a:sym typeface="Calibri"/>
              </a:rPr>
              <a:t>The Rutgers Student Food Pantry is dedicated to helping all Rutgers students in need of food.  Students can visit the Pantry in the College Avenue Student Center and receive about one week’s worth of groceries, no questions asked.</a:t>
            </a:r>
            <a:endParaRPr sz="13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800">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2000"/>
              <a:buFont typeface="Arial"/>
              <a:buNone/>
            </a:pPr>
            <a:r>
              <a:rPr b="1" i="1" lang="en" sz="1600">
                <a:solidFill>
                  <a:schemeClr val="dk1"/>
                </a:solidFill>
                <a:latin typeface="Calibri"/>
                <a:ea typeface="Calibri"/>
                <a:cs typeface="Calibri"/>
                <a:sym typeface="Calibri"/>
              </a:rPr>
              <a:t>Rutgers Mobile Food Pantry</a:t>
            </a:r>
            <a:endParaRPr>
              <a:solidFill>
                <a:schemeClr val="dk1"/>
              </a:solidFill>
              <a:latin typeface="Calibri"/>
              <a:ea typeface="Calibri"/>
              <a:cs typeface="Calibri"/>
              <a:sym typeface="Calibri"/>
            </a:endParaRPr>
          </a:p>
          <a:p>
            <a:pPr indent="0" lvl="0" marL="0" rtl="0" algn="ctr">
              <a:spcBef>
                <a:spcPts val="0"/>
              </a:spcBef>
              <a:spcAft>
                <a:spcPts val="0"/>
              </a:spcAft>
              <a:buClr>
                <a:schemeClr val="dk1"/>
              </a:buClr>
              <a:buFont typeface="Arial"/>
              <a:buNone/>
            </a:pPr>
            <a:r>
              <a:rPr lang="en" sz="1300">
                <a:solidFill>
                  <a:schemeClr val="dk1"/>
                </a:solidFill>
                <a:latin typeface="Calibri"/>
                <a:ea typeface="Calibri"/>
                <a:cs typeface="Calibri"/>
                <a:sym typeface="Calibri"/>
              </a:rPr>
              <a:t>Can’t make it to College Ave?  The Rutgers Mobile Food Pantry makes stops in Downtown New Brunswick, Douglass, Busch, and Livingston.</a:t>
            </a:r>
            <a:endParaRPr sz="1300">
              <a:solidFill>
                <a:schemeClr val="dk1"/>
              </a:solidFill>
              <a:latin typeface="Calibri"/>
              <a:ea typeface="Calibri"/>
              <a:cs typeface="Calibri"/>
              <a:sym typeface="Calibri"/>
            </a:endParaRPr>
          </a:p>
          <a:p>
            <a:pPr indent="0" lvl="0" marL="0" rtl="0" algn="ctr">
              <a:spcBef>
                <a:spcPts val="0"/>
              </a:spcBef>
              <a:spcAft>
                <a:spcPts val="0"/>
              </a:spcAft>
              <a:buClr>
                <a:schemeClr val="dk1"/>
              </a:buClr>
              <a:buFont typeface="Arial"/>
              <a:buNone/>
            </a:pPr>
            <a:r>
              <a:t/>
            </a:r>
            <a:endParaRPr sz="800">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2000"/>
              <a:buFont typeface="Arial"/>
              <a:buNone/>
            </a:pPr>
            <a:r>
              <a:rPr b="1" i="1" lang="en" sz="1600">
                <a:solidFill>
                  <a:schemeClr val="dk1"/>
                </a:solidFill>
                <a:latin typeface="Calibri"/>
                <a:ea typeface="Calibri"/>
                <a:cs typeface="Calibri"/>
                <a:sym typeface="Calibri"/>
              </a:rPr>
              <a:t>After Hours Knights Pantry Basic Needs Box</a:t>
            </a:r>
            <a:endParaRPr>
              <a:solidFill>
                <a:schemeClr val="dk1"/>
              </a:solidFill>
              <a:latin typeface="Calibri"/>
              <a:ea typeface="Calibri"/>
              <a:cs typeface="Calibri"/>
              <a:sym typeface="Calibri"/>
            </a:endParaRPr>
          </a:p>
          <a:p>
            <a:pPr indent="0" lvl="0" marL="0" rtl="0" algn="ctr">
              <a:spcBef>
                <a:spcPts val="0"/>
              </a:spcBef>
              <a:spcAft>
                <a:spcPts val="0"/>
              </a:spcAft>
              <a:buClr>
                <a:schemeClr val="dk1"/>
              </a:buClr>
              <a:buFont typeface="Arial"/>
              <a:buNone/>
            </a:pPr>
            <a:r>
              <a:rPr lang="en" sz="1300">
                <a:solidFill>
                  <a:schemeClr val="dk1"/>
                </a:solidFill>
                <a:latin typeface="Calibri"/>
                <a:ea typeface="Calibri"/>
                <a:cs typeface="Calibri"/>
                <a:sym typeface="Calibri"/>
              </a:rPr>
              <a:t>Not able to make it to the food pantry during normal operating hours?  Non-perishable items can be ordered in advance and picked up from a locker after hours.</a:t>
            </a:r>
            <a:endParaRPr sz="13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800">
              <a:solidFill>
                <a:schemeClr val="dk1"/>
              </a:solidFill>
            </a:endParaRPr>
          </a:p>
          <a:p>
            <a:pPr indent="0" lvl="0" marL="0" marR="0" rtl="0" algn="ctr">
              <a:lnSpc>
                <a:spcPct val="100000"/>
              </a:lnSpc>
              <a:spcBef>
                <a:spcPts val="0"/>
              </a:spcBef>
              <a:spcAft>
                <a:spcPts val="0"/>
              </a:spcAft>
              <a:buClr>
                <a:srgbClr val="000000"/>
              </a:buClr>
              <a:buSzPts val="1100"/>
              <a:buFont typeface="Arial"/>
              <a:buNone/>
            </a:pPr>
            <a:r>
              <a:rPr b="1" lang="en" sz="1200">
                <a:solidFill>
                  <a:schemeClr val="dk1"/>
                </a:solidFill>
              </a:rPr>
              <a:t>More Information including operating hours and locations can be found </a:t>
            </a:r>
            <a:r>
              <a:rPr b="1" lang="en" sz="1200" u="sng">
                <a:solidFill>
                  <a:schemeClr val="hlink"/>
                </a:solidFill>
                <a:hlinkClick r:id="rId4"/>
              </a:rPr>
              <a:t>HERE</a:t>
            </a:r>
            <a:r>
              <a:rPr b="1" lang="en" sz="1200">
                <a:solidFill>
                  <a:schemeClr val="dk1"/>
                </a:solidFill>
              </a:rPr>
              <a:t>.</a:t>
            </a:r>
            <a:endParaRPr b="1" sz="21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600">
              <a:solidFill>
                <a:schemeClr val="lt1"/>
              </a:solidFill>
              <a:latin typeface="Calibri"/>
              <a:ea typeface="Calibri"/>
              <a:cs typeface="Calibri"/>
              <a:sym typeface="Calibri"/>
            </a:endParaRPr>
          </a:p>
        </p:txBody>
      </p:sp>
      <p:pic>
        <p:nvPicPr>
          <p:cNvPr id="250" name="Google Shape;250;p39"/>
          <p:cNvPicPr preferRelativeResize="0"/>
          <p:nvPr/>
        </p:nvPicPr>
        <p:blipFill rotWithShape="1">
          <a:blip r:embed="rId5">
            <a:alphaModFix/>
          </a:blip>
          <a:srcRect b="7310" l="0" r="0" t="7887"/>
          <a:stretch/>
        </p:blipFill>
        <p:spPr>
          <a:xfrm rot="464705">
            <a:off x="344338" y="406575"/>
            <a:ext cx="2835276" cy="1472325"/>
          </a:xfrm>
          <a:prstGeom prst="rect">
            <a:avLst/>
          </a:prstGeom>
          <a:noFill/>
          <a:ln cap="flat" cmpd="sng" w="38100">
            <a:solidFill>
              <a:schemeClr val="dk1"/>
            </a:solidFill>
            <a:prstDash val="solid"/>
            <a:round/>
            <a:headEnd len="sm" w="sm" type="none"/>
            <a:tailEnd len="sm" w="sm" type="none"/>
          </a:ln>
        </p:spPr>
      </p:pic>
      <p:sp>
        <p:nvSpPr>
          <p:cNvPr id="251" name="Google Shape;251;p39"/>
          <p:cNvSpPr txBox="1"/>
          <p:nvPr/>
        </p:nvSpPr>
        <p:spPr>
          <a:xfrm>
            <a:off x="3474675" y="200725"/>
            <a:ext cx="2692800" cy="4848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000"/>
              <a:buFont typeface="Arial"/>
              <a:buNone/>
            </a:pPr>
            <a:r>
              <a:rPr b="1" lang="en" sz="2100">
                <a:solidFill>
                  <a:schemeClr val="dk1"/>
                </a:solidFill>
                <a:latin typeface="Calibri"/>
                <a:ea typeface="Calibri"/>
                <a:cs typeface="Calibri"/>
                <a:sym typeface="Calibri"/>
              </a:rPr>
              <a:t>Student </a:t>
            </a:r>
            <a:r>
              <a:rPr b="1" i="0" lang="en" sz="2100" u="none" cap="none" strike="noStrike">
                <a:solidFill>
                  <a:schemeClr val="dk1"/>
                </a:solidFill>
                <a:latin typeface="Calibri"/>
                <a:ea typeface="Calibri"/>
                <a:cs typeface="Calibri"/>
                <a:sym typeface="Calibri"/>
              </a:rPr>
              <a:t>Basic Needs</a:t>
            </a:r>
            <a:endParaRPr b="1" sz="21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600">
              <a:solidFill>
                <a:schemeClr val="lt1"/>
              </a:solidFill>
              <a:latin typeface="Calibri"/>
              <a:ea typeface="Calibri"/>
              <a:cs typeface="Calibri"/>
              <a:sym typeface="Calibri"/>
            </a:endParaRPr>
          </a:p>
        </p:txBody>
      </p:sp>
      <p:sp>
        <p:nvSpPr>
          <p:cNvPr id="252" name="Google Shape;252;p39"/>
          <p:cNvSpPr txBox="1"/>
          <p:nvPr/>
        </p:nvSpPr>
        <p:spPr>
          <a:xfrm>
            <a:off x="6973300" y="121225"/>
            <a:ext cx="1770600" cy="6438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None/>
            </a:pPr>
            <a:r>
              <a:rPr b="1" lang="en" sz="1500">
                <a:solidFill>
                  <a:schemeClr val="dk1"/>
                </a:solidFill>
                <a:latin typeface="Calibri"/>
                <a:ea typeface="Calibri"/>
                <a:cs typeface="Calibri"/>
                <a:sym typeface="Calibri"/>
              </a:rPr>
              <a:t>Follow Basic Needs!</a:t>
            </a:r>
            <a:endParaRPr b="1" sz="200">
              <a:solidFill>
                <a:schemeClr val="dk1"/>
              </a:solidFill>
              <a:latin typeface="Calibri"/>
              <a:ea typeface="Calibri"/>
              <a:cs typeface="Calibri"/>
              <a:sym typeface="Calibri"/>
            </a:endParaRPr>
          </a:p>
          <a:p>
            <a:pPr indent="0" lvl="0" marL="0" marR="0" rtl="0" algn="ctr">
              <a:lnSpc>
                <a:spcPct val="107000"/>
              </a:lnSpc>
              <a:spcBef>
                <a:spcPts val="400"/>
              </a:spcBef>
              <a:spcAft>
                <a:spcPts val="0"/>
              </a:spcAft>
              <a:buNone/>
            </a:pPr>
            <a:r>
              <a:rPr lang="en" sz="1500" u="sng">
                <a:solidFill>
                  <a:schemeClr val="hlink"/>
                </a:solidFill>
                <a:latin typeface="Calibri"/>
                <a:ea typeface="Calibri"/>
                <a:cs typeface="Calibri"/>
                <a:sym typeface="Calibri"/>
                <a:hlinkClick r:id="rId6"/>
              </a:rPr>
              <a:t>RUbasicneeds</a:t>
            </a:r>
            <a:endParaRPr sz="1500">
              <a:solidFill>
                <a:schemeClr val="dk1"/>
              </a:solidFill>
              <a:latin typeface="Calibri"/>
              <a:ea typeface="Calibri"/>
              <a:cs typeface="Calibri"/>
              <a:sym typeface="Calibri"/>
            </a:endParaRPr>
          </a:p>
          <a:p>
            <a:pPr indent="0" lvl="0" marL="0" marR="0" rtl="0" algn="l">
              <a:lnSpc>
                <a:spcPct val="107000"/>
              </a:lnSpc>
              <a:spcBef>
                <a:spcPts val="400"/>
              </a:spcBef>
              <a:spcAft>
                <a:spcPts val="0"/>
              </a:spcAft>
              <a:buNone/>
            </a:pPr>
            <a:r>
              <a:rPr lang="en" sz="600">
                <a:solidFill>
                  <a:schemeClr val="dk1"/>
                </a:solidFill>
                <a:latin typeface="Calibri"/>
                <a:ea typeface="Calibri"/>
                <a:cs typeface="Calibri"/>
                <a:sym typeface="Calibri"/>
              </a:rPr>
              <a:t> </a:t>
            </a:r>
            <a:endParaRPr sz="700"/>
          </a:p>
          <a:p>
            <a:pPr indent="0" lvl="0" marL="0" marR="0" rtl="0" algn="l">
              <a:lnSpc>
                <a:spcPct val="107000"/>
              </a:lnSpc>
              <a:spcBef>
                <a:spcPts val="400"/>
              </a:spcBef>
              <a:spcAft>
                <a:spcPts val="0"/>
              </a:spcAft>
              <a:buNone/>
            </a:pPr>
            <a:r>
              <a:rPr lang="en" sz="600">
                <a:solidFill>
                  <a:schemeClr val="dk1"/>
                </a:solidFill>
                <a:latin typeface="Calibri"/>
                <a:ea typeface="Calibri"/>
                <a:cs typeface="Calibri"/>
                <a:sym typeface="Calibri"/>
              </a:rPr>
              <a:t> </a:t>
            </a:r>
            <a:endParaRPr sz="700"/>
          </a:p>
          <a:p>
            <a:pPr indent="0" lvl="0" marL="0" marR="0" rtl="0" algn="l">
              <a:lnSpc>
                <a:spcPct val="107000"/>
              </a:lnSpc>
              <a:spcBef>
                <a:spcPts val="400"/>
              </a:spcBef>
              <a:spcAft>
                <a:spcPts val="0"/>
              </a:spcAft>
              <a:buNone/>
            </a:pPr>
            <a:r>
              <a:rPr lang="en" sz="600">
                <a:solidFill>
                  <a:schemeClr val="dk1"/>
                </a:solidFill>
                <a:latin typeface="Calibri"/>
                <a:ea typeface="Calibri"/>
                <a:cs typeface="Calibri"/>
                <a:sym typeface="Calibri"/>
              </a:rPr>
              <a:t> </a:t>
            </a:r>
            <a:endParaRPr sz="700"/>
          </a:p>
          <a:p>
            <a:pPr indent="0" lvl="0" marL="0" marR="0" rtl="0" algn="l">
              <a:lnSpc>
                <a:spcPct val="107000"/>
              </a:lnSpc>
              <a:spcBef>
                <a:spcPts val="400"/>
              </a:spcBef>
              <a:spcAft>
                <a:spcPts val="0"/>
              </a:spcAft>
              <a:buNone/>
            </a:pPr>
            <a:r>
              <a:rPr lang="en" sz="600">
                <a:solidFill>
                  <a:schemeClr val="dk1"/>
                </a:solidFill>
                <a:latin typeface="Calibri"/>
                <a:ea typeface="Calibri"/>
                <a:cs typeface="Calibri"/>
                <a:sym typeface="Calibri"/>
              </a:rPr>
              <a:t> </a:t>
            </a:r>
            <a:endParaRPr sz="700"/>
          </a:p>
          <a:p>
            <a:pPr indent="0" lvl="0" marL="0" marR="0" rtl="0" algn="l">
              <a:lnSpc>
                <a:spcPct val="107000"/>
              </a:lnSpc>
              <a:spcBef>
                <a:spcPts val="400"/>
              </a:spcBef>
              <a:spcAft>
                <a:spcPts val="0"/>
              </a:spcAft>
              <a:buNone/>
            </a:pPr>
            <a:r>
              <a:rPr lang="en" sz="600">
                <a:solidFill>
                  <a:schemeClr val="dk1"/>
                </a:solidFill>
                <a:latin typeface="Calibri"/>
                <a:ea typeface="Calibri"/>
                <a:cs typeface="Calibri"/>
                <a:sym typeface="Calibri"/>
              </a:rPr>
              <a:t> </a:t>
            </a:r>
            <a:endParaRPr sz="700"/>
          </a:p>
        </p:txBody>
      </p:sp>
      <p:pic>
        <p:nvPicPr>
          <p:cNvPr descr="Instagram Application Logo&#10;&#10;Description automatically generated" id="253" name="Google Shape;253;p39"/>
          <p:cNvPicPr preferRelativeResize="0"/>
          <p:nvPr/>
        </p:nvPicPr>
        <p:blipFill rotWithShape="1">
          <a:blip r:embed="rId7">
            <a:alphaModFix/>
          </a:blip>
          <a:srcRect b="0" l="0" r="0" t="0"/>
          <a:stretch/>
        </p:blipFill>
        <p:spPr>
          <a:xfrm>
            <a:off x="7033684" y="406577"/>
            <a:ext cx="278959" cy="278959"/>
          </a:xfrm>
          <a:prstGeom prst="rect">
            <a:avLst/>
          </a:prstGeom>
          <a:noFill/>
          <a:ln>
            <a:noFill/>
          </a:ln>
        </p:spPr>
      </p:pic>
      <p:sp>
        <p:nvSpPr>
          <p:cNvPr id="254" name="Google Shape;254;p39"/>
          <p:cNvSpPr txBox="1"/>
          <p:nvPr/>
        </p:nvSpPr>
        <p:spPr>
          <a:xfrm>
            <a:off x="347825" y="3751325"/>
            <a:ext cx="4297200" cy="1069800"/>
          </a:xfrm>
          <a:prstGeom prst="rect">
            <a:avLst/>
          </a:prstGeom>
          <a:solidFill>
            <a:srgbClr val="FFFFFF"/>
          </a:solidFill>
          <a:ln cap="flat" cmpd="sng" w="38100">
            <a:solidFill>
              <a:srgbClr val="000000"/>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lang="en" sz="1300">
                <a:solidFill>
                  <a:srgbClr val="000000"/>
                </a:solidFill>
                <a:latin typeface="Calibri"/>
                <a:ea typeface="Calibri"/>
                <a:cs typeface="Calibri"/>
                <a:sym typeface="Calibri"/>
              </a:rPr>
              <a:t>The </a:t>
            </a:r>
            <a:r>
              <a:rPr b="1" lang="en" sz="1300">
                <a:solidFill>
                  <a:srgbClr val="000000"/>
                </a:solidFill>
                <a:latin typeface="Calibri"/>
                <a:ea typeface="Calibri"/>
                <a:cs typeface="Calibri"/>
                <a:sym typeface="Calibri"/>
              </a:rPr>
              <a:t>Rutgers Emergency Aid Fund</a:t>
            </a:r>
            <a:r>
              <a:rPr lang="en" sz="1300">
                <a:solidFill>
                  <a:srgbClr val="000000"/>
                </a:solidFill>
                <a:latin typeface="Calibri"/>
                <a:ea typeface="Calibri"/>
                <a:cs typeface="Calibri"/>
                <a:sym typeface="Calibri"/>
              </a:rPr>
              <a:t> provides RU-N</a:t>
            </a:r>
            <a:r>
              <a:rPr lang="en" sz="1300">
                <a:latin typeface="Calibri"/>
                <a:ea typeface="Calibri"/>
                <a:cs typeface="Calibri"/>
                <a:sym typeface="Calibri"/>
              </a:rPr>
              <a:t>B</a:t>
            </a:r>
            <a:r>
              <a:rPr lang="en" sz="1300">
                <a:solidFill>
                  <a:srgbClr val="000000"/>
                </a:solidFill>
                <a:latin typeface="Calibri"/>
                <a:ea typeface="Calibri"/>
                <a:cs typeface="Calibri"/>
                <a:sym typeface="Calibri"/>
              </a:rPr>
              <a:t> students with one-time need-based financial support for unforeseen, unavoidable, unplanned costs associated with emergencies like accidents, illnesses, fire and water damage, or the need for emergency housing and food. </a:t>
            </a:r>
            <a:r>
              <a:rPr b="1" lang="en" sz="1300">
                <a:solidFill>
                  <a:schemeClr val="dk1"/>
                </a:solidFill>
                <a:latin typeface="Calibri"/>
                <a:ea typeface="Calibri"/>
                <a:cs typeface="Calibri"/>
                <a:sym typeface="Calibri"/>
              </a:rPr>
              <a:t>Learn more </a:t>
            </a:r>
            <a:r>
              <a:rPr b="1" lang="en" sz="1300" u="sng">
                <a:solidFill>
                  <a:schemeClr val="accent5"/>
                </a:solidFill>
                <a:latin typeface="Calibri"/>
                <a:ea typeface="Calibri"/>
                <a:cs typeface="Calibri"/>
                <a:sym typeface="Calibri"/>
                <a:hlinkClick r:id="rId8">
                  <a:extLst>
                    <a:ext uri="{A12FA001-AC4F-418D-AE19-62706E023703}">
                      <ahyp:hlinkClr val="tx"/>
                    </a:ext>
                  </a:extLst>
                </a:hlinkClick>
              </a:rPr>
              <a:t>HERE</a:t>
            </a:r>
            <a:r>
              <a:rPr b="1" lang="en" sz="1300">
                <a:solidFill>
                  <a:schemeClr val="dk1"/>
                </a:solidFill>
                <a:latin typeface="Calibri"/>
                <a:ea typeface="Calibri"/>
                <a:cs typeface="Calibri"/>
                <a:sym typeface="Calibri"/>
              </a:rPr>
              <a:t>.</a:t>
            </a:r>
            <a:endParaRPr b="1" sz="1300">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0"/>
          <p:cNvSpPr/>
          <p:nvPr/>
        </p:nvSpPr>
        <p:spPr>
          <a:xfrm>
            <a:off x="0" y="0"/>
            <a:ext cx="9144000"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0" name="Google Shape;260;p40"/>
          <p:cNvSpPr/>
          <p:nvPr/>
        </p:nvSpPr>
        <p:spPr>
          <a:xfrm>
            <a:off x="0" y="141750"/>
            <a:ext cx="9006300" cy="50019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1" name="Google Shape;261;p40"/>
          <p:cNvSpPr txBox="1"/>
          <p:nvPr>
            <p:ph type="title"/>
          </p:nvPr>
        </p:nvSpPr>
        <p:spPr>
          <a:xfrm>
            <a:off x="1200150" y="214825"/>
            <a:ext cx="6468000" cy="4737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rgbClr val="CC0033"/>
              </a:buClr>
              <a:buSzPts val="3000"/>
              <a:buFont typeface="Play"/>
              <a:buNone/>
            </a:pPr>
            <a:r>
              <a:rPr b="1" lang="en" sz="2800">
                <a:solidFill>
                  <a:srgbClr val="CC0033"/>
                </a:solidFill>
              </a:rPr>
              <a:t>GRADUATE STUDENT ASSOCIATION</a:t>
            </a:r>
            <a:endParaRPr sz="3100"/>
          </a:p>
        </p:txBody>
      </p:sp>
      <p:grpSp>
        <p:nvGrpSpPr>
          <p:cNvPr id="262" name="Google Shape;262;p40"/>
          <p:cNvGrpSpPr/>
          <p:nvPr/>
        </p:nvGrpSpPr>
        <p:grpSpPr>
          <a:xfrm>
            <a:off x="4053623" y="1753690"/>
            <a:ext cx="4852789" cy="3000878"/>
            <a:chOff x="1645353" y="978236"/>
            <a:chExt cx="5815205" cy="3596020"/>
          </a:xfrm>
        </p:grpSpPr>
        <p:grpSp>
          <p:nvGrpSpPr>
            <p:cNvPr id="263" name="Google Shape;263;p40"/>
            <p:cNvGrpSpPr/>
            <p:nvPr/>
          </p:nvGrpSpPr>
          <p:grpSpPr>
            <a:xfrm>
              <a:off x="2898548" y="978236"/>
              <a:ext cx="4562011" cy="3470464"/>
              <a:chOff x="639402" y="735"/>
              <a:chExt cx="6082681" cy="4627285"/>
            </a:xfrm>
          </p:grpSpPr>
          <p:sp>
            <p:nvSpPr>
              <p:cNvPr id="264" name="Google Shape;264;p40"/>
              <p:cNvSpPr/>
              <p:nvPr/>
            </p:nvSpPr>
            <p:spPr>
              <a:xfrm rot="2562728">
                <a:off x="2455290" y="3229913"/>
                <a:ext cx="706751" cy="54992"/>
              </a:xfrm>
              <a:custGeom>
                <a:rect b="b" l="l" r="r" t="t"/>
                <a:pathLst>
                  <a:path extrusionOk="0" h="120000" w="120000">
                    <a:moveTo>
                      <a:pt x="0" y="59999"/>
                    </a:moveTo>
                    <a:lnTo>
                      <a:pt x="120000" y="59999"/>
                    </a:lnTo>
                  </a:path>
                </a:pathLst>
              </a:custGeom>
              <a:noFill/>
              <a:ln cap="flat" cmpd="sng" w="15900">
                <a:solidFill>
                  <a:srgbClr val="E51936"/>
                </a:solidFill>
                <a:prstDash val="solid"/>
                <a:miter lim="800000"/>
                <a:headEnd len="sm" w="sm" type="none"/>
                <a:tailEnd len="sm" w="sm" type="none"/>
              </a:ln>
            </p:spPr>
          </p:sp>
          <p:sp>
            <p:nvSpPr>
              <p:cNvPr id="265" name="Google Shape;265;p40"/>
              <p:cNvSpPr/>
              <p:nvPr/>
            </p:nvSpPr>
            <p:spPr>
              <a:xfrm>
                <a:off x="2548986" y="2264355"/>
                <a:ext cx="903300" cy="54900"/>
              </a:xfrm>
              <a:custGeom>
                <a:rect b="b" l="l" r="r" t="t"/>
                <a:pathLst>
                  <a:path extrusionOk="0" h="120000" w="120000">
                    <a:moveTo>
                      <a:pt x="0" y="59999"/>
                    </a:moveTo>
                    <a:lnTo>
                      <a:pt x="120000" y="59999"/>
                    </a:lnTo>
                  </a:path>
                </a:pathLst>
              </a:custGeom>
              <a:noFill/>
              <a:ln cap="flat" cmpd="sng" w="15900">
                <a:solidFill>
                  <a:srgbClr val="E51936"/>
                </a:solidFill>
                <a:prstDash val="solid"/>
                <a:miter lim="800000"/>
                <a:headEnd len="sm" w="sm" type="none"/>
                <a:tailEnd len="sm" w="sm" type="none"/>
              </a:ln>
            </p:spPr>
          </p:sp>
          <p:sp>
            <p:nvSpPr>
              <p:cNvPr id="266" name="Google Shape;266;p40"/>
              <p:cNvSpPr/>
              <p:nvPr/>
            </p:nvSpPr>
            <p:spPr>
              <a:xfrm rot="-2494583">
                <a:off x="2445245" y="1293034"/>
                <a:ext cx="824119" cy="55034"/>
              </a:xfrm>
              <a:custGeom>
                <a:rect b="b" l="l" r="r" t="t"/>
                <a:pathLst>
                  <a:path extrusionOk="0" h="120000" w="120000">
                    <a:moveTo>
                      <a:pt x="0" y="59999"/>
                    </a:moveTo>
                    <a:lnTo>
                      <a:pt x="120000" y="59999"/>
                    </a:lnTo>
                  </a:path>
                </a:pathLst>
              </a:custGeom>
              <a:noFill/>
              <a:ln cap="flat" cmpd="sng" w="15900">
                <a:solidFill>
                  <a:srgbClr val="E51936"/>
                </a:solidFill>
                <a:prstDash val="solid"/>
                <a:miter lim="800000"/>
                <a:headEnd len="sm" w="sm" type="none"/>
                <a:tailEnd len="sm" w="sm" type="none"/>
              </a:ln>
            </p:spPr>
          </p:sp>
          <p:sp>
            <p:nvSpPr>
              <p:cNvPr id="267" name="Google Shape;267;p40"/>
              <p:cNvSpPr/>
              <p:nvPr/>
            </p:nvSpPr>
            <p:spPr>
              <a:xfrm>
                <a:off x="639402" y="1168536"/>
                <a:ext cx="2246700" cy="2246700"/>
              </a:xfrm>
              <a:prstGeom prst="ellipse">
                <a:avLst/>
              </a:prstGeom>
              <a:noFill/>
              <a:ln>
                <a:noFill/>
              </a:ln>
            </p:spPr>
            <p:txBody>
              <a:bodyPr anchorCtr="0" anchor="ctr" bIns="57250" lIns="57250" spcFirstLastPara="1" rIns="57250" wrap="square" tIns="57250">
                <a:noAutofit/>
              </a:bodyPr>
              <a:lstStyle/>
              <a:p>
                <a:pPr indent="0" lvl="0" marL="0" rtl="0" algn="l">
                  <a:spcBef>
                    <a:spcPts val="0"/>
                  </a:spcBef>
                  <a:spcAft>
                    <a:spcPts val="0"/>
                  </a:spcAft>
                  <a:buNone/>
                </a:pPr>
                <a:r>
                  <a:t/>
                </a:r>
                <a:endParaRPr/>
              </a:p>
            </p:txBody>
          </p:sp>
          <p:sp>
            <p:nvSpPr>
              <p:cNvPr id="268" name="Google Shape;268;p40"/>
              <p:cNvSpPr/>
              <p:nvPr/>
            </p:nvSpPr>
            <p:spPr>
              <a:xfrm>
                <a:off x="3006871" y="735"/>
                <a:ext cx="1257600" cy="1257600"/>
              </a:xfrm>
              <a:prstGeom prst="ellipse">
                <a:avLst/>
              </a:prstGeom>
              <a:noFill/>
              <a:ln cap="flat" cmpd="sng" w="31775">
                <a:solidFill>
                  <a:srgbClr val="E51936"/>
                </a:solidFill>
                <a:prstDash val="solid"/>
                <a:miter lim="800000"/>
                <a:headEnd len="sm" w="sm" type="none"/>
                <a:tailEnd len="sm" w="sm" type="none"/>
              </a:ln>
            </p:spPr>
            <p:txBody>
              <a:bodyPr anchorCtr="0" anchor="ctr" bIns="57250" lIns="57250" spcFirstLastPara="1" rIns="57250" wrap="square" tIns="57250">
                <a:noAutofit/>
              </a:bodyPr>
              <a:lstStyle/>
              <a:p>
                <a:pPr indent="0" lvl="0" marL="0" rtl="0" algn="l">
                  <a:spcBef>
                    <a:spcPts val="0"/>
                  </a:spcBef>
                  <a:spcAft>
                    <a:spcPts val="0"/>
                  </a:spcAft>
                  <a:buNone/>
                </a:pPr>
                <a:r>
                  <a:t/>
                </a:r>
                <a:endParaRPr/>
              </a:p>
            </p:txBody>
          </p:sp>
          <p:sp>
            <p:nvSpPr>
              <p:cNvPr id="269" name="Google Shape;269;p40"/>
              <p:cNvSpPr txBox="1"/>
              <p:nvPr/>
            </p:nvSpPr>
            <p:spPr>
              <a:xfrm>
                <a:off x="3191049" y="184913"/>
                <a:ext cx="889200" cy="889200"/>
              </a:xfrm>
              <a:prstGeom prst="rect">
                <a:avLst/>
              </a:prstGeom>
              <a:noFill/>
              <a:ln>
                <a:noFill/>
              </a:ln>
            </p:spPr>
            <p:txBody>
              <a:bodyPr anchorCtr="0" anchor="ctr" bIns="5175" lIns="5175" spcFirstLastPara="1" rIns="5175" wrap="square" tIns="5175">
                <a:noAutofit/>
              </a:bodyPr>
              <a:lstStyle/>
              <a:p>
                <a:pPr indent="0" lvl="0" marL="0" marR="0" rtl="0" algn="ctr">
                  <a:lnSpc>
                    <a:spcPct val="90000"/>
                  </a:lnSpc>
                  <a:spcBef>
                    <a:spcPts val="0"/>
                  </a:spcBef>
                  <a:spcAft>
                    <a:spcPts val="0"/>
                  </a:spcAft>
                  <a:buClr>
                    <a:schemeClr val="dk1"/>
                  </a:buClr>
                  <a:buSzPts val="834"/>
                  <a:buFont typeface="Cambria"/>
                  <a:buNone/>
                </a:pPr>
                <a:r>
                  <a:rPr b="0" i="0" lang="en" sz="834" u="none" cap="none" strike="noStrike">
                    <a:solidFill>
                      <a:schemeClr val="dk1"/>
                    </a:solidFill>
                    <a:latin typeface="Cambria"/>
                    <a:ea typeface="Cambria"/>
                    <a:cs typeface="Cambria"/>
                    <a:sym typeface="Cambria"/>
                  </a:rPr>
                  <a:t>SUPPORT</a:t>
                </a:r>
                <a:endParaRPr sz="918"/>
              </a:p>
            </p:txBody>
          </p:sp>
          <p:sp>
            <p:nvSpPr>
              <p:cNvPr id="270" name="Google Shape;270;p40"/>
              <p:cNvSpPr/>
              <p:nvPr/>
            </p:nvSpPr>
            <p:spPr>
              <a:xfrm>
                <a:off x="4390281" y="735"/>
                <a:ext cx="1886400" cy="1257600"/>
              </a:xfrm>
              <a:prstGeom prst="rect">
                <a:avLst/>
              </a:prstGeom>
              <a:noFill/>
              <a:ln>
                <a:noFill/>
              </a:ln>
            </p:spPr>
            <p:txBody>
              <a:bodyPr anchorCtr="0" anchor="ctr" bIns="57250" lIns="57250" spcFirstLastPara="1" rIns="57250" wrap="square" tIns="57250">
                <a:noAutofit/>
              </a:bodyPr>
              <a:lstStyle/>
              <a:p>
                <a:pPr indent="0" lvl="0" marL="0" rtl="0" algn="l">
                  <a:spcBef>
                    <a:spcPts val="0"/>
                  </a:spcBef>
                  <a:spcAft>
                    <a:spcPts val="0"/>
                  </a:spcAft>
                  <a:buNone/>
                </a:pPr>
                <a:r>
                  <a:t/>
                </a:r>
                <a:endParaRPr/>
              </a:p>
            </p:txBody>
          </p:sp>
          <p:sp>
            <p:nvSpPr>
              <p:cNvPr id="271" name="Google Shape;271;p40"/>
              <p:cNvSpPr txBox="1"/>
              <p:nvPr/>
            </p:nvSpPr>
            <p:spPr>
              <a:xfrm>
                <a:off x="4390290" y="752"/>
                <a:ext cx="2246400" cy="1257600"/>
              </a:xfrm>
              <a:prstGeom prst="rect">
                <a:avLst/>
              </a:prstGeom>
              <a:noFill/>
              <a:ln>
                <a:noFill/>
              </a:ln>
            </p:spPr>
            <p:txBody>
              <a:bodyPr anchorCtr="0" anchor="ctr" bIns="0" lIns="0" spcFirstLastPara="1" rIns="0" wrap="square" tIns="0">
                <a:noAutofit/>
              </a:bodyPr>
              <a:lstStyle/>
              <a:p>
                <a:pPr indent="-105973" lvl="1" marL="105974" marR="0" rtl="0" algn="l">
                  <a:lnSpc>
                    <a:spcPct val="90000"/>
                  </a:lnSpc>
                  <a:spcBef>
                    <a:spcPts val="0"/>
                  </a:spcBef>
                  <a:spcAft>
                    <a:spcPts val="0"/>
                  </a:spcAft>
                  <a:buClr>
                    <a:schemeClr val="dk1"/>
                  </a:buClr>
                  <a:buSzPts val="1168"/>
                  <a:buFont typeface="Cambria"/>
                  <a:buChar char="•"/>
                </a:pPr>
                <a:r>
                  <a:rPr b="0" i="0" lang="en" sz="1168" u="none" cap="none" strike="noStrike">
                    <a:solidFill>
                      <a:schemeClr val="dk1"/>
                    </a:solidFill>
                    <a:latin typeface="Cambria"/>
                    <a:ea typeface="Cambria"/>
                    <a:cs typeface="Cambria"/>
                    <a:sym typeface="Cambria"/>
                  </a:rPr>
                  <a:t>75+ </a:t>
                </a:r>
                <a:r>
                  <a:rPr lang="en" sz="1168">
                    <a:solidFill>
                      <a:schemeClr val="dk1"/>
                    </a:solidFill>
                    <a:latin typeface="Cambria"/>
                    <a:ea typeface="Cambria"/>
                    <a:cs typeface="Cambria"/>
                    <a:sym typeface="Cambria"/>
                  </a:rPr>
                  <a:t>g</a:t>
                </a:r>
                <a:r>
                  <a:rPr b="0" i="0" lang="en" sz="1168" u="none" cap="none" strike="noStrike">
                    <a:solidFill>
                      <a:schemeClr val="dk1"/>
                    </a:solidFill>
                    <a:latin typeface="Cambria"/>
                    <a:ea typeface="Cambria"/>
                    <a:cs typeface="Cambria"/>
                    <a:sym typeface="Cambria"/>
                  </a:rPr>
                  <a:t>raduate student </a:t>
                </a:r>
                <a:r>
                  <a:rPr lang="en" sz="1168">
                    <a:solidFill>
                      <a:schemeClr val="dk1"/>
                    </a:solidFill>
                    <a:latin typeface="Cambria"/>
                    <a:ea typeface="Cambria"/>
                    <a:cs typeface="Cambria"/>
                    <a:sym typeface="Cambria"/>
                  </a:rPr>
                  <a:t>o</a:t>
                </a:r>
                <a:r>
                  <a:rPr b="0" i="0" lang="en" sz="1168" u="none" cap="none" strike="noStrike">
                    <a:solidFill>
                      <a:schemeClr val="dk1"/>
                    </a:solidFill>
                    <a:latin typeface="Cambria"/>
                    <a:ea typeface="Cambria"/>
                    <a:cs typeface="Cambria"/>
                    <a:sym typeface="Cambria"/>
                  </a:rPr>
                  <a:t>rganizations</a:t>
                </a:r>
                <a:endParaRPr sz="918"/>
              </a:p>
              <a:p>
                <a:pPr indent="-105973" lvl="1" marL="105974" marR="0" rtl="0" algn="l">
                  <a:lnSpc>
                    <a:spcPct val="90000"/>
                  </a:lnSpc>
                  <a:spcBef>
                    <a:spcPts val="167"/>
                  </a:spcBef>
                  <a:spcAft>
                    <a:spcPts val="0"/>
                  </a:spcAft>
                  <a:buClr>
                    <a:schemeClr val="dk1"/>
                  </a:buClr>
                  <a:buSzPts val="1168"/>
                  <a:buFont typeface="Cambria"/>
                  <a:buChar char="•"/>
                </a:pPr>
                <a:r>
                  <a:rPr b="0" i="0" lang="en" sz="1168" u="none" cap="none" strike="noStrike">
                    <a:solidFill>
                      <a:schemeClr val="dk1"/>
                    </a:solidFill>
                    <a:latin typeface="Cambria"/>
                    <a:ea typeface="Cambria"/>
                    <a:cs typeface="Cambria"/>
                    <a:sym typeface="Cambria"/>
                  </a:rPr>
                  <a:t>Grad-University relations</a:t>
                </a:r>
                <a:endParaRPr sz="918"/>
              </a:p>
            </p:txBody>
          </p:sp>
          <p:sp>
            <p:nvSpPr>
              <p:cNvPr id="272" name="Google Shape;272;p40"/>
              <p:cNvSpPr/>
              <p:nvPr/>
            </p:nvSpPr>
            <p:spPr>
              <a:xfrm>
                <a:off x="3452273" y="1662998"/>
                <a:ext cx="1257600" cy="1257600"/>
              </a:xfrm>
              <a:prstGeom prst="ellipse">
                <a:avLst/>
              </a:prstGeom>
              <a:noFill/>
              <a:ln cap="flat" cmpd="sng" w="31775">
                <a:solidFill>
                  <a:srgbClr val="E51936"/>
                </a:solidFill>
                <a:prstDash val="solid"/>
                <a:miter lim="800000"/>
                <a:headEnd len="sm" w="sm" type="none"/>
                <a:tailEnd len="sm" w="sm" type="none"/>
              </a:ln>
            </p:spPr>
            <p:txBody>
              <a:bodyPr anchorCtr="0" anchor="ctr" bIns="57250" lIns="57250" spcFirstLastPara="1" rIns="57250" wrap="square" tIns="57250">
                <a:noAutofit/>
              </a:bodyPr>
              <a:lstStyle/>
              <a:p>
                <a:pPr indent="0" lvl="0" marL="0" rtl="0" algn="l">
                  <a:spcBef>
                    <a:spcPts val="0"/>
                  </a:spcBef>
                  <a:spcAft>
                    <a:spcPts val="0"/>
                  </a:spcAft>
                  <a:buNone/>
                </a:pPr>
                <a:r>
                  <a:t/>
                </a:r>
                <a:endParaRPr/>
              </a:p>
            </p:txBody>
          </p:sp>
          <p:sp>
            <p:nvSpPr>
              <p:cNvPr id="273" name="Google Shape;273;p40"/>
              <p:cNvSpPr txBox="1"/>
              <p:nvPr/>
            </p:nvSpPr>
            <p:spPr>
              <a:xfrm>
                <a:off x="3636451" y="1847176"/>
                <a:ext cx="889200" cy="889200"/>
              </a:xfrm>
              <a:prstGeom prst="rect">
                <a:avLst/>
              </a:prstGeom>
              <a:noFill/>
              <a:ln>
                <a:noFill/>
              </a:ln>
            </p:spPr>
            <p:txBody>
              <a:bodyPr anchorCtr="0" anchor="ctr" bIns="12325" lIns="12325" spcFirstLastPara="1" rIns="12325" wrap="square" tIns="12325">
                <a:noAutofit/>
              </a:bodyPr>
              <a:lstStyle/>
              <a:p>
                <a:pPr indent="0" lvl="0" marL="0" marR="0" rtl="0" algn="ctr">
                  <a:lnSpc>
                    <a:spcPct val="90000"/>
                  </a:lnSpc>
                  <a:spcBef>
                    <a:spcPts val="0"/>
                  </a:spcBef>
                  <a:spcAft>
                    <a:spcPts val="0"/>
                  </a:spcAft>
                  <a:buClr>
                    <a:schemeClr val="dk1"/>
                  </a:buClr>
                  <a:buSzPts val="834"/>
                  <a:buFont typeface="Cambria"/>
                  <a:buNone/>
                </a:pPr>
                <a:r>
                  <a:rPr b="0" i="0" lang="en" sz="834" u="none" cap="none" strike="noStrike">
                    <a:solidFill>
                      <a:schemeClr val="dk1"/>
                    </a:solidFill>
                    <a:latin typeface="Cambria"/>
                    <a:ea typeface="Cambria"/>
                    <a:cs typeface="Cambria"/>
                    <a:sym typeface="Cambria"/>
                  </a:rPr>
                  <a:t>ADVOCACY</a:t>
                </a:r>
                <a:endParaRPr sz="918"/>
              </a:p>
            </p:txBody>
          </p:sp>
          <p:sp>
            <p:nvSpPr>
              <p:cNvPr id="274" name="Google Shape;274;p40"/>
              <p:cNvSpPr/>
              <p:nvPr/>
            </p:nvSpPr>
            <p:spPr>
              <a:xfrm>
                <a:off x="4835683" y="1662998"/>
                <a:ext cx="1886400" cy="1257600"/>
              </a:xfrm>
              <a:prstGeom prst="rect">
                <a:avLst/>
              </a:prstGeom>
              <a:noFill/>
              <a:ln>
                <a:noFill/>
              </a:ln>
            </p:spPr>
            <p:txBody>
              <a:bodyPr anchorCtr="0" anchor="ctr" bIns="57250" lIns="57250" spcFirstLastPara="1" rIns="57250" wrap="square" tIns="57250">
                <a:noAutofit/>
              </a:bodyPr>
              <a:lstStyle/>
              <a:p>
                <a:pPr indent="0" lvl="0" marL="0" rtl="0" algn="l">
                  <a:spcBef>
                    <a:spcPts val="0"/>
                  </a:spcBef>
                  <a:spcAft>
                    <a:spcPts val="0"/>
                  </a:spcAft>
                  <a:buNone/>
                </a:pPr>
                <a:r>
                  <a:t/>
                </a:r>
                <a:endParaRPr/>
              </a:p>
            </p:txBody>
          </p:sp>
          <p:sp>
            <p:nvSpPr>
              <p:cNvPr id="275" name="Google Shape;275;p40"/>
              <p:cNvSpPr txBox="1"/>
              <p:nvPr/>
            </p:nvSpPr>
            <p:spPr>
              <a:xfrm>
                <a:off x="4835683" y="1662998"/>
                <a:ext cx="1886400" cy="1257600"/>
              </a:xfrm>
              <a:prstGeom prst="rect">
                <a:avLst/>
              </a:prstGeom>
              <a:noFill/>
              <a:ln>
                <a:noFill/>
              </a:ln>
            </p:spPr>
            <p:txBody>
              <a:bodyPr anchorCtr="0" anchor="ctr" bIns="0" lIns="0" spcFirstLastPara="1" rIns="0" wrap="square" tIns="0">
                <a:noAutofit/>
              </a:bodyPr>
              <a:lstStyle/>
              <a:p>
                <a:pPr indent="-105973" lvl="1" marL="105974" marR="0" rtl="0" algn="l">
                  <a:lnSpc>
                    <a:spcPct val="90000"/>
                  </a:lnSpc>
                  <a:spcBef>
                    <a:spcPts val="0"/>
                  </a:spcBef>
                  <a:spcAft>
                    <a:spcPts val="0"/>
                  </a:spcAft>
                  <a:buClr>
                    <a:schemeClr val="dk1"/>
                  </a:buClr>
                  <a:buSzPts val="1168"/>
                  <a:buFont typeface="Cambria"/>
                  <a:buChar char="•"/>
                </a:pPr>
                <a:r>
                  <a:rPr b="0" i="0" lang="en" sz="1168" u="none" cap="none" strike="noStrike">
                    <a:solidFill>
                      <a:schemeClr val="dk1"/>
                    </a:solidFill>
                    <a:latin typeface="Cambria"/>
                    <a:ea typeface="Cambria"/>
                    <a:cs typeface="Cambria"/>
                    <a:sym typeface="Cambria"/>
                  </a:rPr>
                  <a:t>Public service</a:t>
                </a:r>
                <a:endParaRPr sz="918"/>
              </a:p>
              <a:p>
                <a:pPr indent="-105973" lvl="1" marL="105974" marR="0" rtl="0" algn="l">
                  <a:lnSpc>
                    <a:spcPct val="90000"/>
                  </a:lnSpc>
                  <a:spcBef>
                    <a:spcPts val="167"/>
                  </a:spcBef>
                  <a:spcAft>
                    <a:spcPts val="0"/>
                  </a:spcAft>
                  <a:buClr>
                    <a:schemeClr val="dk1"/>
                  </a:buClr>
                  <a:buSzPts val="1168"/>
                  <a:buFont typeface="Cambria"/>
                  <a:buChar char="•"/>
                </a:pPr>
                <a:r>
                  <a:rPr b="0" i="0" lang="en" sz="1168" u="none" cap="none" strike="noStrike">
                    <a:solidFill>
                      <a:schemeClr val="dk1"/>
                    </a:solidFill>
                    <a:latin typeface="Cambria"/>
                    <a:ea typeface="Cambria"/>
                    <a:cs typeface="Cambria"/>
                    <a:sym typeface="Cambria"/>
                  </a:rPr>
                  <a:t>Mental/Physical Wellness</a:t>
                </a:r>
                <a:endParaRPr sz="918"/>
              </a:p>
              <a:p>
                <a:pPr indent="-105973" lvl="1" marL="105974" marR="0" rtl="0" algn="l">
                  <a:lnSpc>
                    <a:spcPct val="90000"/>
                  </a:lnSpc>
                  <a:spcBef>
                    <a:spcPts val="167"/>
                  </a:spcBef>
                  <a:spcAft>
                    <a:spcPts val="0"/>
                  </a:spcAft>
                  <a:buClr>
                    <a:schemeClr val="dk1"/>
                  </a:buClr>
                  <a:buSzPts val="1168"/>
                  <a:buFont typeface="Cambria"/>
                  <a:buChar char="•"/>
                </a:pPr>
                <a:r>
                  <a:rPr b="0" i="0" lang="en" sz="1168" u="none" cap="none" strike="noStrike">
                    <a:solidFill>
                      <a:schemeClr val="dk1"/>
                    </a:solidFill>
                    <a:latin typeface="Cambria"/>
                    <a:ea typeface="Cambria"/>
                    <a:cs typeface="Cambria"/>
                    <a:sym typeface="Cambria"/>
                  </a:rPr>
                  <a:t>Grad life</a:t>
                </a:r>
                <a:endParaRPr sz="918"/>
              </a:p>
            </p:txBody>
          </p:sp>
          <p:sp>
            <p:nvSpPr>
              <p:cNvPr id="276" name="Google Shape;276;p40"/>
              <p:cNvSpPr/>
              <p:nvPr/>
            </p:nvSpPr>
            <p:spPr>
              <a:xfrm>
                <a:off x="2889487" y="3280113"/>
                <a:ext cx="1347900" cy="1347900"/>
              </a:xfrm>
              <a:prstGeom prst="ellipse">
                <a:avLst/>
              </a:prstGeom>
              <a:noFill/>
              <a:ln cap="flat" cmpd="sng" w="31775">
                <a:solidFill>
                  <a:srgbClr val="E51936"/>
                </a:solidFill>
                <a:prstDash val="solid"/>
                <a:miter lim="800000"/>
                <a:headEnd len="sm" w="sm" type="none"/>
                <a:tailEnd len="sm" w="sm" type="none"/>
              </a:ln>
            </p:spPr>
            <p:txBody>
              <a:bodyPr anchorCtr="0" anchor="ctr" bIns="57250" lIns="57250" spcFirstLastPara="1" rIns="57250" wrap="square" tIns="57250">
                <a:noAutofit/>
              </a:bodyPr>
              <a:lstStyle/>
              <a:p>
                <a:pPr indent="0" lvl="0" marL="0" rtl="0" algn="l">
                  <a:spcBef>
                    <a:spcPts val="0"/>
                  </a:spcBef>
                  <a:spcAft>
                    <a:spcPts val="0"/>
                  </a:spcAft>
                  <a:buNone/>
                </a:pPr>
                <a:r>
                  <a:t/>
                </a:r>
                <a:endParaRPr/>
              </a:p>
            </p:txBody>
          </p:sp>
          <p:sp>
            <p:nvSpPr>
              <p:cNvPr id="277" name="Google Shape;277;p40"/>
              <p:cNvSpPr txBox="1"/>
              <p:nvPr/>
            </p:nvSpPr>
            <p:spPr>
              <a:xfrm>
                <a:off x="3086888" y="3477514"/>
                <a:ext cx="953100" cy="953100"/>
              </a:xfrm>
              <a:prstGeom prst="rect">
                <a:avLst/>
              </a:prstGeom>
              <a:noFill/>
              <a:ln>
                <a:noFill/>
              </a:ln>
            </p:spPr>
            <p:txBody>
              <a:bodyPr anchorCtr="0" anchor="ctr" bIns="12325" lIns="12325" spcFirstLastPara="1" rIns="12325" wrap="square" tIns="12325">
                <a:noAutofit/>
              </a:bodyPr>
              <a:lstStyle/>
              <a:p>
                <a:pPr indent="0" lvl="0" marL="0" marR="0" rtl="0" algn="ctr">
                  <a:lnSpc>
                    <a:spcPct val="90000"/>
                  </a:lnSpc>
                  <a:spcBef>
                    <a:spcPts val="0"/>
                  </a:spcBef>
                  <a:spcAft>
                    <a:spcPts val="0"/>
                  </a:spcAft>
                  <a:buClr>
                    <a:schemeClr val="dk1"/>
                  </a:buClr>
                  <a:buSzPts val="751"/>
                  <a:buFont typeface="Cambria"/>
                  <a:buNone/>
                </a:pPr>
                <a:r>
                  <a:rPr b="0" i="0" lang="en" sz="751" u="none" cap="none" strike="noStrike">
                    <a:solidFill>
                      <a:schemeClr val="dk1"/>
                    </a:solidFill>
                    <a:latin typeface="Cambria"/>
                    <a:ea typeface="Cambria"/>
                    <a:cs typeface="Cambria"/>
                    <a:sym typeface="Cambria"/>
                  </a:rPr>
                  <a:t>COMMUNITY</a:t>
                </a:r>
                <a:endParaRPr sz="918"/>
              </a:p>
            </p:txBody>
          </p:sp>
          <p:sp>
            <p:nvSpPr>
              <p:cNvPr id="278" name="Google Shape;278;p40"/>
              <p:cNvSpPr/>
              <p:nvPr/>
            </p:nvSpPr>
            <p:spPr>
              <a:xfrm>
                <a:off x="4372222" y="3280113"/>
                <a:ext cx="2022000" cy="1347900"/>
              </a:xfrm>
              <a:prstGeom prst="rect">
                <a:avLst/>
              </a:prstGeom>
              <a:noFill/>
              <a:ln>
                <a:noFill/>
              </a:ln>
            </p:spPr>
            <p:txBody>
              <a:bodyPr anchorCtr="0" anchor="ctr" bIns="57250" lIns="57250" spcFirstLastPara="1" rIns="57250" wrap="square" tIns="57250">
                <a:noAutofit/>
              </a:bodyPr>
              <a:lstStyle/>
              <a:p>
                <a:pPr indent="0" lvl="0" marL="0" rtl="0" algn="l">
                  <a:spcBef>
                    <a:spcPts val="0"/>
                  </a:spcBef>
                  <a:spcAft>
                    <a:spcPts val="0"/>
                  </a:spcAft>
                  <a:buNone/>
                </a:pPr>
                <a:r>
                  <a:t/>
                </a:r>
                <a:endParaRPr/>
              </a:p>
            </p:txBody>
          </p:sp>
          <p:sp>
            <p:nvSpPr>
              <p:cNvPr id="279" name="Google Shape;279;p40"/>
              <p:cNvSpPr txBox="1"/>
              <p:nvPr/>
            </p:nvSpPr>
            <p:spPr>
              <a:xfrm>
                <a:off x="4372235" y="3280120"/>
                <a:ext cx="2246400" cy="1347900"/>
              </a:xfrm>
              <a:prstGeom prst="rect">
                <a:avLst/>
              </a:prstGeom>
              <a:noFill/>
              <a:ln>
                <a:noFill/>
              </a:ln>
            </p:spPr>
            <p:txBody>
              <a:bodyPr anchorCtr="0" anchor="ctr" bIns="0" lIns="0" spcFirstLastPara="1" rIns="0" wrap="square" tIns="0">
                <a:noAutofit/>
              </a:bodyPr>
              <a:lstStyle/>
              <a:p>
                <a:pPr indent="-105973" lvl="1" marL="105974" marR="0" rtl="0" algn="l">
                  <a:lnSpc>
                    <a:spcPct val="90000"/>
                  </a:lnSpc>
                  <a:spcBef>
                    <a:spcPts val="0"/>
                  </a:spcBef>
                  <a:spcAft>
                    <a:spcPts val="0"/>
                  </a:spcAft>
                  <a:buClr>
                    <a:schemeClr val="dk1"/>
                  </a:buClr>
                  <a:buSzPts val="1168"/>
                  <a:buFont typeface="Cambria"/>
                  <a:buChar char="•"/>
                </a:pPr>
                <a:r>
                  <a:rPr b="0" i="0" lang="en" sz="1168" u="none" cap="none" strike="noStrike">
                    <a:solidFill>
                      <a:schemeClr val="dk1"/>
                    </a:solidFill>
                    <a:latin typeface="Cambria"/>
                    <a:ea typeface="Cambria"/>
                    <a:cs typeface="Cambria"/>
                    <a:sym typeface="Cambria"/>
                  </a:rPr>
                  <a:t>Between RU grads</a:t>
                </a:r>
                <a:endParaRPr sz="918"/>
              </a:p>
              <a:p>
                <a:pPr indent="-105973" lvl="1" marL="105974" marR="0" rtl="0" algn="l">
                  <a:lnSpc>
                    <a:spcPct val="90000"/>
                  </a:lnSpc>
                  <a:spcBef>
                    <a:spcPts val="167"/>
                  </a:spcBef>
                  <a:spcAft>
                    <a:spcPts val="0"/>
                  </a:spcAft>
                  <a:buClr>
                    <a:schemeClr val="dk1"/>
                  </a:buClr>
                  <a:buSzPts val="1168"/>
                  <a:buFont typeface="Cambria"/>
                  <a:buChar char="•"/>
                </a:pPr>
                <a:r>
                  <a:rPr b="0" i="0" lang="en" sz="1168" u="none" cap="none" strike="noStrike">
                    <a:solidFill>
                      <a:schemeClr val="dk1"/>
                    </a:solidFill>
                    <a:latin typeface="Cambria"/>
                    <a:ea typeface="Cambria"/>
                    <a:cs typeface="Cambria"/>
                    <a:sym typeface="Cambria"/>
                  </a:rPr>
                  <a:t>Intercollegiate</a:t>
                </a:r>
                <a:endParaRPr sz="918"/>
              </a:p>
              <a:p>
                <a:pPr indent="-105973" lvl="1" marL="105974" marR="0" rtl="0" algn="l">
                  <a:lnSpc>
                    <a:spcPct val="90000"/>
                  </a:lnSpc>
                  <a:spcBef>
                    <a:spcPts val="167"/>
                  </a:spcBef>
                  <a:spcAft>
                    <a:spcPts val="0"/>
                  </a:spcAft>
                  <a:buClr>
                    <a:schemeClr val="dk1"/>
                  </a:buClr>
                  <a:buSzPts val="1168"/>
                  <a:buFont typeface="Cambria"/>
                  <a:buChar char="•"/>
                </a:pPr>
                <a:r>
                  <a:rPr b="0" i="0" lang="en" sz="1168" u="none" cap="none" strike="noStrike">
                    <a:solidFill>
                      <a:schemeClr val="dk1"/>
                    </a:solidFill>
                    <a:latin typeface="Cambria"/>
                    <a:ea typeface="Cambria"/>
                    <a:cs typeface="Cambria"/>
                    <a:sym typeface="Cambria"/>
                  </a:rPr>
                  <a:t>National orgs</a:t>
                </a:r>
                <a:endParaRPr sz="918"/>
              </a:p>
              <a:p>
                <a:pPr indent="-31792" lvl="1" marL="105974" marR="0" rtl="0" algn="l">
                  <a:lnSpc>
                    <a:spcPct val="90000"/>
                  </a:lnSpc>
                  <a:spcBef>
                    <a:spcPts val="167"/>
                  </a:spcBef>
                  <a:spcAft>
                    <a:spcPts val="0"/>
                  </a:spcAft>
                  <a:buClr>
                    <a:schemeClr val="dk1"/>
                  </a:buClr>
                  <a:buSzPts val="1168"/>
                  <a:buFont typeface="Arial"/>
                  <a:buNone/>
                </a:pPr>
                <a:r>
                  <a:t/>
                </a:r>
                <a:endParaRPr b="0" i="0" sz="1168" u="none" cap="none" strike="noStrike">
                  <a:solidFill>
                    <a:schemeClr val="dk1"/>
                  </a:solidFill>
                  <a:latin typeface="Cambria"/>
                  <a:ea typeface="Cambria"/>
                  <a:cs typeface="Cambria"/>
                  <a:sym typeface="Cambria"/>
                </a:endParaRPr>
              </a:p>
            </p:txBody>
          </p:sp>
        </p:grpSp>
        <p:pic>
          <p:nvPicPr>
            <p:cNvPr descr="Logo, company name&#10;&#10;Description automatically generated" id="280" name="Google Shape;280;p40"/>
            <p:cNvPicPr preferRelativeResize="0"/>
            <p:nvPr/>
          </p:nvPicPr>
          <p:blipFill rotWithShape="1">
            <a:blip r:embed="rId3">
              <a:alphaModFix/>
            </a:blip>
            <a:srcRect b="0" l="0" r="0" t="0"/>
            <a:stretch/>
          </p:blipFill>
          <p:spPr>
            <a:xfrm>
              <a:off x="1645353" y="1143037"/>
              <a:ext cx="2710821" cy="3431219"/>
            </a:xfrm>
            <a:prstGeom prst="rect">
              <a:avLst/>
            </a:prstGeom>
            <a:noFill/>
            <a:ln>
              <a:noFill/>
            </a:ln>
          </p:spPr>
        </p:pic>
      </p:grpSp>
      <p:sp>
        <p:nvSpPr>
          <p:cNvPr id="281" name="Google Shape;281;p40"/>
          <p:cNvSpPr txBox="1"/>
          <p:nvPr>
            <p:ph idx="1" type="body"/>
          </p:nvPr>
        </p:nvSpPr>
        <p:spPr>
          <a:xfrm>
            <a:off x="133650" y="688525"/>
            <a:ext cx="8601000" cy="818400"/>
          </a:xfrm>
          <a:prstGeom prst="rect">
            <a:avLst/>
          </a:prstGeom>
          <a:noFill/>
          <a:ln>
            <a:noFill/>
          </a:ln>
        </p:spPr>
        <p:txBody>
          <a:bodyPr anchorCtr="0" anchor="t" bIns="34275" lIns="68575" spcFirstLastPara="1" rIns="68575" wrap="square" tIns="34275">
            <a:normAutofit/>
          </a:bodyPr>
          <a:lstStyle/>
          <a:p>
            <a:pPr indent="-139700" lvl="0" marL="177800" rtl="0" algn="l">
              <a:lnSpc>
                <a:spcPct val="90000"/>
              </a:lnSpc>
              <a:spcBef>
                <a:spcPts val="0"/>
              </a:spcBef>
              <a:spcAft>
                <a:spcPts val="0"/>
              </a:spcAft>
              <a:buClr>
                <a:schemeClr val="dk1"/>
              </a:buClr>
              <a:buSzPts val="1400"/>
              <a:buFont typeface="Cambria"/>
              <a:buChar char="●"/>
            </a:pPr>
            <a:r>
              <a:rPr lang="en" sz="1400" u="sng">
                <a:solidFill>
                  <a:schemeClr val="hlink"/>
                </a:solidFill>
                <a:latin typeface="Cambria"/>
                <a:ea typeface="Cambria"/>
                <a:cs typeface="Cambria"/>
                <a:sym typeface="Cambria"/>
                <a:hlinkClick r:id="rId4"/>
              </a:rPr>
              <a:t>The GSA</a:t>
            </a:r>
            <a:r>
              <a:rPr lang="en" sz="1400">
                <a:latin typeface="Cambria"/>
                <a:ea typeface="Cambria"/>
                <a:cs typeface="Cambria"/>
                <a:sym typeface="Cambria"/>
              </a:rPr>
              <a:t> is the official graduate student governing body of the Rutgers New Brunswick/Piscataway campus. </a:t>
            </a:r>
            <a:endParaRPr sz="1400">
              <a:latin typeface="Cambria"/>
              <a:ea typeface="Cambria"/>
              <a:cs typeface="Cambria"/>
              <a:sym typeface="Cambria"/>
            </a:endParaRPr>
          </a:p>
          <a:p>
            <a:pPr indent="-139700" lvl="0" marL="177800" rtl="0" algn="l">
              <a:lnSpc>
                <a:spcPct val="90000"/>
              </a:lnSpc>
              <a:spcBef>
                <a:spcPts val="800"/>
              </a:spcBef>
              <a:spcAft>
                <a:spcPts val="0"/>
              </a:spcAft>
              <a:buClr>
                <a:schemeClr val="dk1"/>
              </a:buClr>
              <a:buSzPts val="1400"/>
              <a:buFont typeface="Cambria"/>
              <a:buChar char="●"/>
            </a:pPr>
            <a:r>
              <a:rPr lang="en" sz="1400">
                <a:latin typeface="Cambria"/>
                <a:ea typeface="Cambria"/>
                <a:cs typeface="Cambria"/>
                <a:sym typeface="Cambria"/>
              </a:rPr>
              <a:t>The mission of the GSA is to further graduate student interests, graduate student-University relations, and the social, cultural, and academic enrichment of graduate students at Rutgers.</a:t>
            </a:r>
            <a:endParaRPr sz="1400">
              <a:latin typeface="Cambria"/>
              <a:ea typeface="Cambria"/>
              <a:cs typeface="Cambria"/>
              <a:sym typeface="Cambria"/>
            </a:endParaRPr>
          </a:p>
        </p:txBody>
      </p:sp>
      <p:sp>
        <p:nvSpPr>
          <p:cNvPr id="282" name="Google Shape;282;p40"/>
          <p:cNvSpPr txBox="1"/>
          <p:nvPr>
            <p:ph idx="1" type="body"/>
          </p:nvPr>
        </p:nvSpPr>
        <p:spPr>
          <a:xfrm>
            <a:off x="1502613" y="3969208"/>
            <a:ext cx="1471500" cy="354900"/>
          </a:xfrm>
          <a:prstGeom prst="rect">
            <a:avLst/>
          </a:prstGeom>
          <a:noFill/>
          <a:ln>
            <a:noFill/>
          </a:ln>
        </p:spPr>
        <p:txBody>
          <a:bodyPr anchorCtr="0" anchor="t" bIns="34275" lIns="68575" spcFirstLastPara="1" rIns="68575" wrap="square" tIns="34275">
            <a:normAutofit fontScale="92500" lnSpcReduction="10000"/>
          </a:bodyPr>
          <a:lstStyle/>
          <a:p>
            <a:pPr indent="0" lvl="0" marL="0" rtl="0" algn="ctr">
              <a:lnSpc>
                <a:spcPct val="90000"/>
              </a:lnSpc>
              <a:spcBef>
                <a:spcPts val="0"/>
              </a:spcBef>
              <a:spcAft>
                <a:spcPts val="0"/>
              </a:spcAft>
              <a:buNone/>
            </a:pPr>
            <a:r>
              <a:rPr lang="en" sz="1200">
                <a:latin typeface="Cambria"/>
                <a:ea typeface="Cambria"/>
                <a:cs typeface="Cambria"/>
                <a:sym typeface="Cambria"/>
              </a:rPr>
              <a:t>Join the GSA’s mailing list to get involved!</a:t>
            </a:r>
            <a:endParaRPr sz="1200">
              <a:latin typeface="Cambria"/>
              <a:ea typeface="Cambria"/>
              <a:cs typeface="Cambria"/>
              <a:sym typeface="Cambria"/>
            </a:endParaRPr>
          </a:p>
        </p:txBody>
      </p:sp>
      <p:pic>
        <p:nvPicPr>
          <p:cNvPr descr="Qr code&#10;&#10;Description automatically generated" id="283" name="Google Shape;283;p40"/>
          <p:cNvPicPr preferRelativeResize="0"/>
          <p:nvPr/>
        </p:nvPicPr>
        <p:blipFill rotWithShape="1">
          <a:blip r:embed="rId5">
            <a:alphaModFix/>
          </a:blip>
          <a:srcRect b="10040" l="6879" r="9228" t="8267"/>
          <a:stretch/>
        </p:blipFill>
        <p:spPr>
          <a:xfrm>
            <a:off x="1818150" y="3092984"/>
            <a:ext cx="840439" cy="818400"/>
          </a:xfrm>
          <a:prstGeom prst="rect">
            <a:avLst/>
          </a:prstGeom>
          <a:noFill/>
          <a:ln>
            <a:noFill/>
          </a:ln>
        </p:spPr>
      </p:pic>
      <p:sp>
        <p:nvSpPr>
          <p:cNvPr id="284" name="Google Shape;284;p40"/>
          <p:cNvSpPr txBox="1"/>
          <p:nvPr/>
        </p:nvSpPr>
        <p:spPr>
          <a:xfrm>
            <a:off x="272425" y="1908125"/>
            <a:ext cx="3781200" cy="15264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rPr b="0" i="0" lang="en" sz="1300" u="none" cap="none" strike="noStrike">
                <a:solidFill>
                  <a:schemeClr val="dk1"/>
                </a:solidFill>
                <a:latin typeface="Cambria"/>
                <a:ea typeface="Cambria"/>
                <a:cs typeface="Cambria"/>
                <a:sym typeface="Cambria"/>
              </a:rPr>
              <a:t>The Graduate Student Lounge (GSL) is the headquarters for the GSA. It is located on the</a:t>
            </a:r>
            <a:br>
              <a:rPr lang="en" sz="1300">
                <a:solidFill>
                  <a:schemeClr val="dk1"/>
                </a:solidFill>
                <a:latin typeface="Cambria"/>
                <a:ea typeface="Cambria"/>
                <a:cs typeface="Cambria"/>
                <a:sym typeface="Cambria"/>
              </a:rPr>
            </a:br>
            <a:r>
              <a:rPr b="0" i="0" lang="en" sz="1300" u="none" cap="none" strike="noStrike">
                <a:solidFill>
                  <a:schemeClr val="dk1"/>
                </a:solidFill>
                <a:latin typeface="Cambria"/>
                <a:ea typeface="Cambria"/>
                <a:cs typeface="Cambria"/>
                <a:sym typeface="Cambria"/>
              </a:rPr>
              <a:t>College Avenue Campus next to the Rutgers</a:t>
            </a:r>
            <a:br>
              <a:rPr lang="en" sz="1300">
                <a:solidFill>
                  <a:schemeClr val="dk1"/>
                </a:solidFill>
                <a:latin typeface="Cambria"/>
                <a:ea typeface="Cambria"/>
                <a:cs typeface="Cambria"/>
                <a:sym typeface="Cambria"/>
              </a:rPr>
            </a:br>
            <a:r>
              <a:rPr b="0" i="0" lang="en" sz="1300" u="none" cap="none" strike="noStrike">
                <a:solidFill>
                  <a:schemeClr val="dk1"/>
                </a:solidFill>
                <a:latin typeface="Cambria"/>
                <a:ea typeface="Cambria"/>
                <a:cs typeface="Cambria"/>
                <a:sym typeface="Cambria"/>
              </a:rPr>
              <a:t>Student Center behind Panera Bread. Stop by</a:t>
            </a:r>
            <a:br>
              <a:rPr lang="en" sz="1300">
                <a:solidFill>
                  <a:schemeClr val="dk1"/>
                </a:solidFill>
                <a:latin typeface="Cambria"/>
                <a:ea typeface="Cambria"/>
                <a:cs typeface="Cambria"/>
                <a:sym typeface="Cambria"/>
              </a:rPr>
            </a:br>
            <a:r>
              <a:rPr b="0" i="0" lang="en" sz="1300" u="none" cap="none" strike="noStrike">
                <a:solidFill>
                  <a:schemeClr val="dk1"/>
                </a:solidFill>
                <a:latin typeface="Cambria"/>
                <a:ea typeface="Cambria"/>
                <a:cs typeface="Cambria"/>
                <a:sym typeface="Cambria"/>
              </a:rPr>
              <a:t>to study, relax, seek </a:t>
            </a:r>
            <a:r>
              <a:rPr lang="en" sz="1300">
                <a:solidFill>
                  <a:schemeClr val="dk1"/>
                </a:solidFill>
                <a:latin typeface="Cambria"/>
                <a:ea typeface="Cambria"/>
                <a:cs typeface="Cambria"/>
                <a:sym typeface="Cambria"/>
              </a:rPr>
              <a:t>GSA</a:t>
            </a:r>
            <a:r>
              <a:rPr b="0" i="0" lang="en" sz="1300" u="none" cap="none" strike="noStrike">
                <a:solidFill>
                  <a:schemeClr val="dk1"/>
                </a:solidFill>
                <a:latin typeface="Cambria"/>
                <a:ea typeface="Cambria"/>
                <a:cs typeface="Cambria"/>
                <a:sym typeface="Cambria"/>
              </a:rPr>
              <a:t> assistance, or attend</a:t>
            </a:r>
            <a:br>
              <a:rPr lang="en" sz="1300">
                <a:solidFill>
                  <a:schemeClr val="dk1"/>
                </a:solidFill>
                <a:latin typeface="Cambria"/>
                <a:ea typeface="Cambria"/>
                <a:cs typeface="Cambria"/>
                <a:sym typeface="Cambria"/>
              </a:rPr>
            </a:br>
            <a:r>
              <a:rPr b="0" i="0" lang="en" sz="1300" u="none" cap="none" strike="noStrike">
                <a:solidFill>
                  <a:schemeClr val="dk1"/>
                </a:solidFill>
                <a:latin typeface="Cambria"/>
                <a:ea typeface="Cambria"/>
                <a:cs typeface="Cambria"/>
                <a:sym typeface="Cambria"/>
              </a:rPr>
              <a:t>an event.</a:t>
            </a:r>
            <a:endParaRPr sz="1000"/>
          </a:p>
        </p:txBody>
      </p:sp>
      <p:sp>
        <p:nvSpPr>
          <p:cNvPr id="285" name="Google Shape;285;p40"/>
          <p:cNvSpPr/>
          <p:nvPr/>
        </p:nvSpPr>
        <p:spPr>
          <a:xfrm>
            <a:off x="133650" y="4256275"/>
            <a:ext cx="2470200" cy="840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1" lang="en" sz="1200">
                <a:solidFill>
                  <a:schemeClr val="dk1"/>
                </a:solidFill>
                <a:latin typeface="Cambria"/>
                <a:ea typeface="Cambria"/>
                <a:cs typeface="Cambria"/>
                <a:sym typeface="Cambria"/>
              </a:rPr>
              <a:t>GSA Office</a:t>
            </a:r>
            <a:br>
              <a:rPr b="0" i="0" lang="en" sz="1200" u="none" cap="none" strike="noStrike">
                <a:solidFill>
                  <a:schemeClr val="dk1"/>
                </a:solidFill>
                <a:latin typeface="Cambria"/>
                <a:ea typeface="Cambria"/>
                <a:cs typeface="Cambria"/>
                <a:sym typeface="Cambria"/>
              </a:rPr>
            </a:br>
            <a:r>
              <a:rPr b="0" i="0" lang="en" sz="1200" u="none" cap="none" strike="noStrike">
                <a:solidFill>
                  <a:schemeClr val="dk1"/>
                </a:solidFill>
                <a:latin typeface="Cambria"/>
                <a:ea typeface="Cambria"/>
                <a:cs typeface="Cambria"/>
                <a:sym typeface="Cambria"/>
              </a:rPr>
              <a:t>Graduate Student Lounge, 20</a:t>
            </a:r>
            <a:r>
              <a:rPr lang="en" sz="1200">
                <a:solidFill>
                  <a:schemeClr val="dk1"/>
                </a:solidFill>
                <a:latin typeface="Cambria"/>
                <a:ea typeface="Cambria"/>
                <a:cs typeface="Cambria"/>
                <a:sym typeface="Cambria"/>
              </a:rPr>
              <a:t>7A</a:t>
            </a:r>
            <a:br>
              <a:rPr b="0" i="0" lang="en" sz="1200" u="none" cap="none" strike="noStrike">
                <a:solidFill>
                  <a:schemeClr val="dk1"/>
                </a:solidFill>
                <a:latin typeface="Cambria"/>
                <a:ea typeface="Cambria"/>
                <a:cs typeface="Cambria"/>
                <a:sym typeface="Cambria"/>
              </a:rPr>
            </a:br>
            <a:r>
              <a:rPr b="0" i="0" lang="en" sz="1200" u="none" cap="none" strike="noStrike">
                <a:solidFill>
                  <a:schemeClr val="dk1"/>
                </a:solidFill>
                <a:latin typeface="Cambria"/>
                <a:ea typeface="Cambria"/>
                <a:cs typeface="Cambria"/>
                <a:sym typeface="Cambria"/>
              </a:rPr>
              <a:t>126 College Avenue</a:t>
            </a:r>
            <a:br>
              <a:rPr b="0" i="0" lang="en" sz="1200" u="none" cap="none" strike="noStrike">
                <a:solidFill>
                  <a:schemeClr val="dk1"/>
                </a:solidFill>
                <a:latin typeface="Cambria"/>
                <a:ea typeface="Cambria"/>
                <a:cs typeface="Cambria"/>
                <a:sym typeface="Cambria"/>
              </a:rPr>
            </a:br>
            <a:r>
              <a:rPr b="0" i="0" lang="en" sz="1200" u="none" cap="none" strike="noStrike">
                <a:solidFill>
                  <a:schemeClr val="dk1"/>
                </a:solidFill>
                <a:latin typeface="Cambria"/>
                <a:ea typeface="Cambria"/>
                <a:cs typeface="Cambria"/>
                <a:sym typeface="Cambria"/>
              </a:rPr>
              <a:t>New Brunswick, NJ 08901</a:t>
            </a:r>
            <a:endParaRPr sz="1200"/>
          </a:p>
        </p:txBody>
      </p:sp>
      <p:sp>
        <p:nvSpPr>
          <p:cNvPr id="286" name="Google Shape;286;p40"/>
          <p:cNvSpPr/>
          <p:nvPr/>
        </p:nvSpPr>
        <p:spPr>
          <a:xfrm>
            <a:off x="2652773" y="4388750"/>
            <a:ext cx="1923300" cy="664800"/>
          </a:xfrm>
          <a:prstGeom prst="rect">
            <a:avLst/>
          </a:prstGeom>
          <a:noFill/>
          <a:ln>
            <a:noFill/>
          </a:ln>
        </p:spPr>
        <p:txBody>
          <a:bodyPr anchorCtr="0" anchor="t" bIns="34275" lIns="68575" spcFirstLastPara="1" rIns="68575" wrap="square" tIns="34275">
            <a:noAutofit/>
          </a:bodyPr>
          <a:lstStyle/>
          <a:p>
            <a:pPr indent="0" lvl="0" marL="0" marR="0" rtl="0" algn="l">
              <a:lnSpc>
                <a:spcPct val="115000"/>
              </a:lnSpc>
              <a:spcBef>
                <a:spcPts val="0"/>
              </a:spcBef>
              <a:spcAft>
                <a:spcPts val="0"/>
              </a:spcAft>
              <a:buNone/>
            </a:pPr>
            <a:r>
              <a:rPr b="1" i="0" lang="en" sz="1200" u="none" cap="none" strike="noStrike">
                <a:solidFill>
                  <a:schemeClr val="dk1"/>
                </a:solidFill>
                <a:latin typeface="Cambria"/>
                <a:ea typeface="Cambria"/>
                <a:cs typeface="Cambria"/>
                <a:sym typeface="Cambria"/>
              </a:rPr>
              <a:t>President</a:t>
            </a:r>
            <a:br>
              <a:rPr b="0" i="0" lang="en" sz="1200" u="none" cap="none" strike="noStrike">
                <a:solidFill>
                  <a:schemeClr val="dk1"/>
                </a:solidFill>
                <a:latin typeface="Cambria"/>
                <a:ea typeface="Cambria"/>
                <a:cs typeface="Cambria"/>
                <a:sym typeface="Cambria"/>
              </a:rPr>
            </a:br>
            <a:r>
              <a:rPr lang="en" sz="1200">
                <a:solidFill>
                  <a:schemeClr val="dk1"/>
                </a:solidFill>
                <a:latin typeface="Cambria"/>
                <a:ea typeface="Cambria"/>
                <a:cs typeface="Cambria"/>
                <a:sym typeface="Cambria"/>
              </a:rPr>
              <a:t>Victoria Brown</a:t>
            </a:r>
            <a:endParaRPr sz="1200"/>
          </a:p>
          <a:p>
            <a:pPr indent="0" lvl="0" marL="0" marR="0" rtl="0" algn="l">
              <a:lnSpc>
                <a:spcPct val="115000"/>
              </a:lnSpc>
              <a:spcBef>
                <a:spcPts val="0"/>
              </a:spcBef>
              <a:spcAft>
                <a:spcPts val="0"/>
              </a:spcAft>
              <a:buNone/>
            </a:pPr>
            <a:r>
              <a:rPr b="0" i="0" lang="en" sz="1200" u="sng" cap="none" strike="noStrike">
                <a:solidFill>
                  <a:schemeClr val="dk1"/>
                </a:solidFill>
                <a:latin typeface="Cambria"/>
                <a:ea typeface="Cambria"/>
                <a:cs typeface="Cambria"/>
                <a:sym typeface="Cambria"/>
                <a:hlinkClick r:id="rId6">
                  <a:extLst>
                    <a:ext uri="{A12FA001-AC4F-418D-AE19-62706E023703}">
                      <ahyp:hlinkClr val="tx"/>
                    </a:ext>
                  </a:extLst>
                </a:hlinkClick>
              </a:rPr>
              <a:t>president@gsa.rutgers.edu</a:t>
            </a:r>
            <a:endParaRPr b="0" i="0" sz="1200" u="none" cap="none" strike="noStrike">
              <a:solidFill>
                <a:schemeClr val="dk1"/>
              </a:solidFill>
              <a:latin typeface="Cambria"/>
              <a:ea typeface="Cambria"/>
              <a:cs typeface="Cambria"/>
              <a:sym typeface="Cambria"/>
            </a:endParaRPr>
          </a:p>
        </p:txBody>
      </p:sp>
      <p:sp>
        <p:nvSpPr>
          <p:cNvPr id="287" name="Google Shape;287;p40"/>
          <p:cNvSpPr txBox="1"/>
          <p:nvPr>
            <p:ph type="title"/>
          </p:nvPr>
        </p:nvSpPr>
        <p:spPr>
          <a:xfrm>
            <a:off x="364000" y="1614488"/>
            <a:ext cx="1554600" cy="3549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rgbClr val="CC0033"/>
              </a:buClr>
              <a:buSzPts val="3300"/>
              <a:buFont typeface="Play"/>
              <a:buNone/>
            </a:pPr>
            <a:r>
              <a:rPr b="1" lang="en" sz="1800">
                <a:solidFill>
                  <a:srgbClr val="CC0033"/>
                </a:solidFill>
              </a:rPr>
              <a:t>Contact GSA</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33"/>
        </a:solidFill>
      </p:bgPr>
    </p:bg>
    <p:spTree>
      <p:nvGrpSpPr>
        <p:cNvPr id="292" name="Shape 292"/>
        <p:cNvGrpSpPr/>
        <p:nvPr/>
      </p:nvGrpSpPr>
      <p:grpSpPr>
        <a:xfrm>
          <a:off x="0" y="0"/>
          <a:ext cx="0" cy="0"/>
          <a:chOff x="0" y="0"/>
          <a:chExt cx="0" cy="0"/>
        </a:xfrm>
      </p:grpSpPr>
      <p:sp>
        <p:nvSpPr>
          <p:cNvPr id="293" name="Google Shape;293;p41"/>
          <p:cNvSpPr txBox="1"/>
          <p:nvPr/>
        </p:nvSpPr>
        <p:spPr>
          <a:xfrm rot="-61477">
            <a:off x="4575623" y="405878"/>
            <a:ext cx="385862" cy="41556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Tahoma"/>
              <a:ea typeface="Tahoma"/>
              <a:cs typeface="Tahoma"/>
              <a:sym typeface="Tahoma"/>
            </a:endParaRPr>
          </a:p>
        </p:txBody>
      </p:sp>
      <p:grpSp>
        <p:nvGrpSpPr>
          <p:cNvPr id="294" name="Google Shape;294;p41"/>
          <p:cNvGrpSpPr/>
          <p:nvPr/>
        </p:nvGrpSpPr>
        <p:grpSpPr>
          <a:xfrm>
            <a:off x="585800" y="903756"/>
            <a:ext cx="7972398" cy="3335973"/>
            <a:chOff x="782350" y="880168"/>
            <a:chExt cx="7972398" cy="3335973"/>
          </a:xfrm>
        </p:grpSpPr>
        <p:sp>
          <p:nvSpPr>
            <p:cNvPr id="295" name="Google Shape;295;p41"/>
            <p:cNvSpPr txBox="1"/>
            <p:nvPr/>
          </p:nvSpPr>
          <p:spPr>
            <a:xfrm>
              <a:off x="782350" y="903763"/>
              <a:ext cx="4575000" cy="3301500"/>
            </a:xfrm>
            <a:prstGeom prst="rect">
              <a:avLst/>
            </a:prstGeom>
            <a:solidFill>
              <a:schemeClr val="lt1"/>
            </a:solidFill>
            <a:ln cap="flat" cmpd="sng" w="76200">
              <a:solidFill>
                <a:srgbClr val="000000"/>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000"/>
                <a:buFont typeface="Arial"/>
                <a:buNone/>
              </a:pPr>
              <a:r>
                <a:rPr b="1" lang="en" sz="3000">
                  <a:solidFill>
                    <a:schemeClr val="dk1"/>
                  </a:solidFill>
                  <a:latin typeface="Calibri"/>
                  <a:ea typeface="Calibri"/>
                  <a:cs typeface="Calibri"/>
                  <a:sym typeface="Calibri"/>
                </a:rPr>
                <a:t>Have q</a:t>
              </a:r>
              <a:r>
                <a:rPr b="1" i="0" lang="en" sz="3000" u="none" cap="none" strike="noStrike">
                  <a:solidFill>
                    <a:schemeClr val="dk1"/>
                  </a:solidFill>
                  <a:latin typeface="Calibri"/>
                  <a:ea typeface="Calibri"/>
                  <a:cs typeface="Calibri"/>
                  <a:sym typeface="Calibri"/>
                </a:rPr>
                <a:t>uestions</a:t>
              </a:r>
              <a:r>
                <a:rPr b="1" lang="en" sz="3000">
                  <a:solidFill>
                    <a:schemeClr val="dk1"/>
                  </a:solidFill>
                  <a:latin typeface="Calibri"/>
                  <a:ea typeface="Calibri"/>
                  <a:cs typeface="Calibri"/>
                  <a:sym typeface="Calibri"/>
                </a:rPr>
                <a:t> or</a:t>
              </a:r>
              <a:endParaRPr b="1" sz="30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000"/>
                <a:buFont typeface="Arial"/>
                <a:buNone/>
              </a:pPr>
              <a:r>
                <a:rPr b="1" lang="en" sz="3000">
                  <a:solidFill>
                    <a:schemeClr val="dk1"/>
                  </a:solidFill>
                  <a:latin typeface="Calibri"/>
                  <a:ea typeface="Calibri"/>
                  <a:cs typeface="Calibri"/>
                  <a:sym typeface="Calibri"/>
                </a:rPr>
                <a:t>having trouble finding support?</a:t>
              </a:r>
              <a:endParaRPr b="0" i="0" sz="3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000"/>
                <a:buFont typeface="Arial"/>
                <a:buNone/>
              </a:pPr>
              <a:r>
                <a:t/>
              </a:r>
              <a:endParaRPr sz="30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000"/>
                <a:buFont typeface="Arial"/>
                <a:buNone/>
              </a:pPr>
              <a:r>
                <a:rPr b="1" lang="en" sz="3000">
                  <a:solidFill>
                    <a:schemeClr val="dk1"/>
                  </a:solidFill>
                  <a:latin typeface="Calibri"/>
                  <a:ea typeface="Calibri"/>
                  <a:cs typeface="Calibri"/>
                  <a:sym typeface="Calibri"/>
                </a:rPr>
                <a:t>Contact the Office of Graduate Student Life</a:t>
              </a:r>
              <a:endParaRPr b="1" sz="30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000"/>
                <a:buFont typeface="Arial"/>
                <a:buNone/>
              </a:pPr>
              <a:r>
                <a:rPr b="1" lang="en" sz="3000">
                  <a:solidFill>
                    <a:schemeClr val="dk1"/>
                  </a:solidFill>
                  <a:latin typeface="Calibri"/>
                  <a:ea typeface="Calibri"/>
                  <a:cs typeface="Calibri"/>
                  <a:sym typeface="Calibri"/>
                </a:rPr>
                <a:t>for assistance!</a:t>
              </a:r>
              <a:endParaRPr b="0" i="0" sz="900" u="none" cap="none" strike="noStrike">
                <a:solidFill>
                  <a:schemeClr val="dk1"/>
                </a:solidFill>
                <a:latin typeface="Calibri"/>
                <a:ea typeface="Calibri"/>
                <a:cs typeface="Calibri"/>
                <a:sym typeface="Calibri"/>
              </a:endParaRPr>
            </a:p>
          </p:txBody>
        </p:sp>
        <p:pic>
          <p:nvPicPr>
            <p:cNvPr id="296" name="Google Shape;296;p41" title="image.png"/>
            <p:cNvPicPr preferRelativeResize="0"/>
            <p:nvPr/>
          </p:nvPicPr>
          <p:blipFill>
            <a:blip r:embed="rId3">
              <a:alphaModFix/>
            </a:blip>
            <a:stretch>
              <a:fillRect/>
            </a:stretch>
          </p:blipFill>
          <p:spPr>
            <a:xfrm>
              <a:off x="5418775" y="880168"/>
              <a:ext cx="3335973" cy="3335973"/>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33"/>
        </a:solidFill>
      </p:bgPr>
    </p:bg>
    <p:spTree>
      <p:nvGrpSpPr>
        <p:cNvPr id="136" name="Shape 136"/>
        <p:cNvGrpSpPr/>
        <p:nvPr/>
      </p:nvGrpSpPr>
      <p:grpSpPr>
        <a:xfrm>
          <a:off x="0" y="0"/>
          <a:ext cx="0" cy="0"/>
          <a:chOff x="0" y="0"/>
          <a:chExt cx="0" cy="0"/>
        </a:xfrm>
      </p:grpSpPr>
      <p:sp>
        <p:nvSpPr>
          <p:cNvPr id="137" name="Google Shape;137;p30"/>
          <p:cNvSpPr txBox="1"/>
          <p:nvPr/>
        </p:nvSpPr>
        <p:spPr>
          <a:xfrm rot="-58805">
            <a:off x="4575672" y="406067"/>
            <a:ext cx="385856" cy="41556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Tahoma"/>
              <a:ea typeface="Tahoma"/>
              <a:cs typeface="Tahoma"/>
              <a:sym typeface="Tahoma"/>
            </a:endParaRPr>
          </a:p>
        </p:txBody>
      </p:sp>
      <p:sp>
        <p:nvSpPr>
          <p:cNvPr id="138" name="Google Shape;138;p30"/>
          <p:cNvSpPr txBox="1"/>
          <p:nvPr/>
        </p:nvSpPr>
        <p:spPr>
          <a:xfrm rot="-358708">
            <a:off x="5236506" y="357868"/>
            <a:ext cx="383084" cy="41565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Tahoma"/>
              <a:ea typeface="Tahoma"/>
              <a:cs typeface="Tahoma"/>
              <a:sym typeface="Tahoma"/>
            </a:endParaRPr>
          </a:p>
        </p:txBody>
      </p:sp>
      <p:sp>
        <p:nvSpPr>
          <p:cNvPr id="139" name="Google Shape;139;p30"/>
          <p:cNvSpPr txBox="1"/>
          <p:nvPr/>
        </p:nvSpPr>
        <p:spPr>
          <a:xfrm>
            <a:off x="3067500" y="225525"/>
            <a:ext cx="5154900" cy="507900"/>
          </a:xfrm>
          <a:prstGeom prst="rect">
            <a:avLst/>
          </a:prstGeom>
          <a:solidFill>
            <a:schemeClr val="lt1"/>
          </a:solidFill>
          <a:ln cap="flat" cmpd="sng" w="28575">
            <a:solidFill>
              <a:srgbClr val="000000"/>
            </a:solidFill>
            <a:prstDash val="solid"/>
            <a:round/>
            <a:headEnd len="sm" w="sm" type="none"/>
            <a:tailEnd len="sm" w="sm" type="none"/>
          </a:ln>
        </p:spPr>
        <p:txBody>
          <a:bodyPr anchorCtr="0" anchor="t" bIns="22850" lIns="45725" spcFirstLastPara="1" rIns="45725" wrap="square" tIns="22850">
            <a:sp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chemeClr val="dk1"/>
                </a:solidFill>
                <a:latin typeface="Calibri"/>
                <a:ea typeface="Calibri"/>
                <a:cs typeface="Calibri"/>
                <a:sym typeface="Calibri"/>
              </a:rPr>
              <a:t>Office of Graduate Student Life</a:t>
            </a:r>
            <a:endParaRPr b="0" i="0" sz="700" u="none" cap="none" strike="noStrike">
              <a:solidFill>
                <a:schemeClr val="dk1"/>
              </a:solidFill>
              <a:latin typeface="Calibri"/>
              <a:ea typeface="Calibri"/>
              <a:cs typeface="Calibri"/>
              <a:sym typeface="Calibri"/>
            </a:endParaRPr>
          </a:p>
        </p:txBody>
      </p:sp>
      <p:sp>
        <p:nvSpPr>
          <p:cNvPr id="140" name="Google Shape;140;p30"/>
          <p:cNvSpPr txBox="1"/>
          <p:nvPr/>
        </p:nvSpPr>
        <p:spPr>
          <a:xfrm>
            <a:off x="228574" y="225500"/>
            <a:ext cx="2007300" cy="47451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rtl="0" algn="ctr">
              <a:lnSpc>
                <a:spcPct val="107000"/>
              </a:lnSpc>
              <a:spcBef>
                <a:spcPts val="0"/>
              </a:spcBef>
              <a:spcAft>
                <a:spcPts val="0"/>
              </a:spcAft>
              <a:buClr>
                <a:schemeClr val="dk1"/>
              </a:buClr>
              <a:buSzPts val="1500"/>
              <a:buFont typeface="Arial"/>
              <a:buNone/>
            </a:pPr>
            <a:r>
              <a:rPr b="1" lang="en" sz="2000">
                <a:solidFill>
                  <a:schemeClr val="dk1"/>
                </a:solidFill>
                <a:latin typeface="Calibri"/>
                <a:ea typeface="Calibri"/>
                <a:cs typeface="Calibri"/>
                <a:sym typeface="Calibri"/>
              </a:rPr>
              <a:t>VISIT US</a:t>
            </a:r>
            <a:endParaRPr b="1" sz="2000">
              <a:solidFill>
                <a:schemeClr val="dk1"/>
              </a:solidFill>
              <a:latin typeface="Calibri"/>
              <a:ea typeface="Calibri"/>
              <a:cs typeface="Calibri"/>
              <a:sym typeface="Calibri"/>
            </a:endParaRPr>
          </a:p>
          <a:p>
            <a:pPr indent="0" lvl="0" marL="0" rtl="0" algn="ctr">
              <a:lnSpc>
                <a:spcPct val="107000"/>
              </a:lnSpc>
              <a:spcBef>
                <a:spcPts val="0"/>
              </a:spcBef>
              <a:spcAft>
                <a:spcPts val="0"/>
              </a:spcAft>
              <a:buClr>
                <a:schemeClr val="dk1"/>
              </a:buClr>
              <a:buSzPts val="1500"/>
              <a:buFont typeface="Arial"/>
              <a:buNone/>
            </a:pPr>
            <a:r>
              <a:t/>
            </a:r>
            <a:endParaRPr b="1" sz="1000">
              <a:solidFill>
                <a:schemeClr val="dk1"/>
              </a:solidFill>
              <a:latin typeface="Calibri"/>
              <a:ea typeface="Calibri"/>
              <a:cs typeface="Calibri"/>
              <a:sym typeface="Calibri"/>
            </a:endParaRPr>
          </a:p>
          <a:p>
            <a:pPr indent="0" lvl="0" marL="0" rtl="0" algn="ctr">
              <a:lnSpc>
                <a:spcPct val="107000"/>
              </a:lnSpc>
              <a:spcBef>
                <a:spcPts val="400"/>
              </a:spcBef>
              <a:spcAft>
                <a:spcPts val="0"/>
              </a:spcAft>
              <a:buClr>
                <a:schemeClr val="dk1"/>
              </a:buClr>
              <a:buSzPts val="1500"/>
              <a:buFont typeface="Arial"/>
              <a:buNone/>
            </a:pPr>
            <a:r>
              <a:rPr lang="en" sz="1500">
                <a:solidFill>
                  <a:schemeClr val="dk1"/>
                </a:solidFill>
                <a:latin typeface="Calibri"/>
                <a:ea typeface="Calibri"/>
                <a:cs typeface="Calibri"/>
                <a:sym typeface="Calibri"/>
              </a:rPr>
              <a:t>The Graduate Student Lounge is part of the College Ave. Student Center, located at</a:t>
            </a:r>
            <a:r>
              <a:rPr lang="en" sz="1100">
                <a:solidFill>
                  <a:schemeClr val="dk1"/>
                </a:solidFill>
              </a:rPr>
              <a:t> </a:t>
            </a:r>
            <a:r>
              <a:rPr lang="en" sz="1500">
                <a:solidFill>
                  <a:schemeClr val="dk1"/>
                </a:solidFill>
                <a:latin typeface="Calibri"/>
                <a:ea typeface="Calibri"/>
                <a:cs typeface="Calibri"/>
                <a:sym typeface="Calibri"/>
              </a:rPr>
              <a:t>126 College Ave.</a:t>
            </a:r>
            <a:r>
              <a:rPr lang="en" sz="1000">
                <a:solidFill>
                  <a:schemeClr val="dk1"/>
                </a:solidFill>
                <a:latin typeface="Calibri"/>
                <a:ea typeface="Calibri"/>
                <a:cs typeface="Calibri"/>
                <a:sym typeface="Calibri"/>
              </a:rPr>
              <a:t> </a:t>
            </a:r>
            <a:r>
              <a:rPr lang="en" sz="1500">
                <a:solidFill>
                  <a:schemeClr val="dk1"/>
                </a:solidFill>
                <a:latin typeface="Calibri"/>
                <a:ea typeface="Calibri"/>
                <a:cs typeface="Calibri"/>
                <a:sym typeface="Calibri"/>
              </a:rPr>
              <a:t>The entrance faces Morrell Street, right behind Panera.</a:t>
            </a:r>
            <a:endParaRPr sz="1500">
              <a:solidFill>
                <a:schemeClr val="dk1"/>
              </a:solidFill>
              <a:latin typeface="Calibri"/>
              <a:ea typeface="Calibri"/>
              <a:cs typeface="Calibri"/>
              <a:sym typeface="Calibri"/>
            </a:endParaRPr>
          </a:p>
          <a:p>
            <a:pPr indent="0" lvl="0" marL="0" rtl="0" algn="ctr">
              <a:lnSpc>
                <a:spcPct val="107000"/>
              </a:lnSpc>
              <a:spcBef>
                <a:spcPts val="400"/>
              </a:spcBef>
              <a:spcAft>
                <a:spcPts val="0"/>
              </a:spcAft>
              <a:buClr>
                <a:schemeClr val="dk1"/>
              </a:buClr>
              <a:buSzPts val="1500"/>
              <a:buFont typeface="Arial"/>
              <a:buNone/>
            </a:pPr>
            <a:r>
              <a:t/>
            </a:r>
            <a:endParaRPr sz="1000">
              <a:solidFill>
                <a:schemeClr val="dk1"/>
              </a:solidFill>
              <a:latin typeface="Calibri"/>
              <a:ea typeface="Calibri"/>
              <a:cs typeface="Calibri"/>
              <a:sym typeface="Calibri"/>
            </a:endParaRPr>
          </a:p>
          <a:p>
            <a:pPr indent="-317500" lvl="0" marL="457200" rtl="0" algn="l">
              <a:lnSpc>
                <a:spcPct val="107000"/>
              </a:lnSpc>
              <a:spcBef>
                <a:spcPts val="400"/>
              </a:spcBef>
              <a:spcAft>
                <a:spcPts val="0"/>
              </a:spcAft>
              <a:buClr>
                <a:schemeClr val="dk1"/>
              </a:buClr>
              <a:buSzPts val="1400"/>
              <a:buFont typeface="Calibri"/>
              <a:buChar char="●"/>
            </a:pPr>
            <a:r>
              <a:rPr lang="en">
                <a:solidFill>
                  <a:schemeClr val="dk1"/>
                </a:solidFill>
                <a:latin typeface="Calibri"/>
                <a:ea typeface="Calibri"/>
                <a:cs typeface="Calibri"/>
                <a:sym typeface="Calibri"/>
              </a:rPr>
              <a:t>S</a:t>
            </a:r>
            <a:r>
              <a:rPr lang="en" sz="1400">
                <a:solidFill>
                  <a:schemeClr val="dk1"/>
                </a:solidFill>
                <a:latin typeface="Calibri"/>
                <a:ea typeface="Calibri"/>
                <a:cs typeface="Calibri"/>
                <a:sym typeface="Calibri"/>
              </a:rPr>
              <a:t>tudy or hang out between classes!</a:t>
            </a:r>
            <a:endParaRPr sz="1400">
              <a:solidFill>
                <a:schemeClr val="dk1"/>
              </a:solidFill>
              <a:latin typeface="Calibri"/>
              <a:ea typeface="Calibri"/>
              <a:cs typeface="Calibri"/>
              <a:sym typeface="Calibri"/>
            </a:endParaRPr>
          </a:p>
          <a:p>
            <a:pPr indent="-317500" lvl="0" marL="457200" rtl="0" algn="l">
              <a:lnSpc>
                <a:spcPct val="107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Microwave</a:t>
            </a:r>
            <a:endParaRPr sz="1400">
              <a:solidFill>
                <a:schemeClr val="dk1"/>
              </a:solidFill>
              <a:latin typeface="Calibri"/>
              <a:ea typeface="Calibri"/>
              <a:cs typeface="Calibri"/>
              <a:sym typeface="Calibri"/>
            </a:endParaRPr>
          </a:p>
          <a:p>
            <a:pPr indent="-317500" lvl="0" marL="457200" rtl="0" algn="l">
              <a:lnSpc>
                <a:spcPct val="107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Complimentary coffee and tea</a:t>
            </a:r>
            <a:endParaRPr sz="1400">
              <a:solidFill>
                <a:schemeClr val="dk1"/>
              </a:solidFill>
              <a:latin typeface="Calibri"/>
              <a:ea typeface="Calibri"/>
              <a:cs typeface="Calibri"/>
              <a:sym typeface="Calibri"/>
            </a:endParaRPr>
          </a:p>
          <a:p>
            <a:pPr indent="-317500" lvl="0" marL="457200" rtl="0" algn="l">
              <a:lnSpc>
                <a:spcPct val="107000"/>
              </a:lnSpc>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Lending library</a:t>
            </a:r>
            <a:endParaRPr>
              <a:solidFill>
                <a:schemeClr val="dk1"/>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chemeClr val="dk1"/>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chemeClr val="dk1"/>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chemeClr val="dk1"/>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chemeClr val="dk1"/>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p:txBody>
      </p:sp>
      <p:pic>
        <p:nvPicPr>
          <p:cNvPr id="141" name="Google Shape;141;p30"/>
          <p:cNvPicPr preferRelativeResize="0"/>
          <p:nvPr/>
        </p:nvPicPr>
        <p:blipFill>
          <a:blip r:embed="rId3">
            <a:alphaModFix/>
          </a:blip>
          <a:stretch>
            <a:fillRect/>
          </a:stretch>
        </p:blipFill>
        <p:spPr>
          <a:xfrm>
            <a:off x="2423525" y="1028600"/>
            <a:ext cx="6442849" cy="3627451"/>
          </a:xfrm>
          <a:prstGeom prst="rect">
            <a:avLst/>
          </a:prstGeom>
          <a:noFill/>
          <a:ln>
            <a:noFill/>
          </a:ln>
        </p:spPr>
      </p:pic>
      <p:pic>
        <p:nvPicPr>
          <p:cNvPr id="142" name="Google Shape;142;p30" title="Fall 2025 Open House GSL.png"/>
          <p:cNvPicPr preferRelativeResize="0"/>
          <p:nvPr/>
        </p:nvPicPr>
        <p:blipFill rotWithShape="1">
          <a:blip r:embed="rId4">
            <a:alphaModFix/>
          </a:blip>
          <a:srcRect b="57162" l="9510" r="4888" t="0"/>
          <a:stretch/>
        </p:blipFill>
        <p:spPr>
          <a:xfrm>
            <a:off x="6510175" y="1258500"/>
            <a:ext cx="2290099" cy="1483525"/>
          </a:xfrm>
          <a:prstGeom prst="rect">
            <a:avLst/>
          </a:prstGeom>
          <a:noFill/>
          <a:ln cap="flat" cmpd="sng" w="28575">
            <a:solidFill>
              <a:srgbClr val="000000"/>
            </a:solidFill>
            <a:prstDash val="solid"/>
            <a:round/>
            <a:headEnd len="sm" w="sm" type="none"/>
            <a:tailEnd len="sm" w="sm" type="none"/>
          </a:ln>
        </p:spPr>
      </p:pic>
      <p:sp>
        <p:nvSpPr>
          <p:cNvPr id="143" name="Google Shape;143;p30"/>
          <p:cNvSpPr txBox="1"/>
          <p:nvPr/>
        </p:nvSpPr>
        <p:spPr>
          <a:xfrm>
            <a:off x="6221500" y="4088975"/>
            <a:ext cx="2766300" cy="9273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t/>
            </a:r>
            <a:endParaRPr sz="400">
              <a:solidFill>
                <a:srgbClr val="000000"/>
              </a:solidFill>
              <a:highlight>
                <a:srgbClr val="FFFFFF"/>
              </a:highlight>
              <a:latin typeface="Calibri"/>
              <a:ea typeface="Calibri"/>
              <a:cs typeface="Calibri"/>
              <a:sym typeface="Calibri"/>
            </a:endParaRPr>
          </a:p>
          <a:p>
            <a:pPr indent="0" lvl="0" marL="0" marR="0" rtl="0" algn="ctr">
              <a:lnSpc>
                <a:spcPct val="107000"/>
              </a:lnSpc>
              <a:spcBef>
                <a:spcPts val="0"/>
              </a:spcBef>
              <a:spcAft>
                <a:spcPts val="0"/>
              </a:spcAft>
              <a:buClr>
                <a:srgbClr val="000000"/>
              </a:buClr>
              <a:buSzPts val="2300"/>
              <a:buFont typeface="Arial"/>
              <a:buNone/>
            </a:pPr>
            <a:r>
              <a:rPr b="1" i="1" lang="en" sz="1200">
                <a:solidFill>
                  <a:srgbClr val="000000"/>
                </a:solidFill>
                <a:latin typeface="Calibri"/>
                <a:ea typeface="Calibri"/>
                <a:cs typeface="Calibri"/>
                <a:sym typeface="Calibri"/>
              </a:rPr>
              <a:t>Stop by the Graduate Student Lounge from</a:t>
            </a:r>
            <a:r>
              <a:rPr b="1" i="1" lang="en" sz="1200">
                <a:latin typeface="Calibri"/>
                <a:ea typeface="Calibri"/>
                <a:cs typeface="Calibri"/>
                <a:sym typeface="Calibri"/>
              </a:rPr>
              <a:t> </a:t>
            </a:r>
            <a:r>
              <a:rPr b="1" i="1" lang="en" sz="1200">
                <a:solidFill>
                  <a:srgbClr val="000000"/>
                </a:solidFill>
                <a:latin typeface="Calibri"/>
                <a:ea typeface="Calibri"/>
                <a:cs typeface="Calibri"/>
                <a:sym typeface="Calibri"/>
              </a:rPr>
              <a:t>on September </a:t>
            </a:r>
            <a:r>
              <a:rPr b="1" i="1" lang="en" sz="1200">
                <a:latin typeface="Calibri"/>
                <a:ea typeface="Calibri"/>
                <a:cs typeface="Calibri"/>
                <a:sym typeface="Calibri"/>
              </a:rPr>
              <a:t>8</a:t>
            </a:r>
            <a:r>
              <a:rPr b="1" i="1" lang="en" sz="1200">
                <a:solidFill>
                  <a:srgbClr val="000000"/>
                </a:solidFill>
                <a:latin typeface="Calibri"/>
                <a:ea typeface="Calibri"/>
                <a:cs typeface="Calibri"/>
                <a:sym typeface="Calibri"/>
              </a:rPr>
              <a:t> from 2-4pm to learn more about graduate student resources! Giveaway for first 50 s</a:t>
            </a:r>
            <a:r>
              <a:rPr b="1" i="1" lang="en" sz="1200">
                <a:latin typeface="Calibri"/>
                <a:ea typeface="Calibri"/>
                <a:cs typeface="Calibri"/>
                <a:sym typeface="Calibri"/>
              </a:rPr>
              <a:t>tudents.</a:t>
            </a:r>
            <a:endParaRPr b="1" i="1" sz="1200">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33"/>
        </a:solidFill>
      </p:bgPr>
    </p:bg>
    <p:spTree>
      <p:nvGrpSpPr>
        <p:cNvPr id="148" name="Shape 148"/>
        <p:cNvGrpSpPr/>
        <p:nvPr/>
      </p:nvGrpSpPr>
      <p:grpSpPr>
        <a:xfrm>
          <a:off x="0" y="0"/>
          <a:ext cx="0" cy="0"/>
          <a:chOff x="0" y="0"/>
          <a:chExt cx="0" cy="0"/>
        </a:xfrm>
      </p:grpSpPr>
      <p:sp>
        <p:nvSpPr>
          <p:cNvPr id="149" name="Google Shape;149;p31"/>
          <p:cNvSpPr txBox="1"/>
          <p:nvPr/>
        </p:nvSpPr>
        <p:spPr>
          <a:xfrm rot="-58805">
            <a:off x="4575672" y="406067"/>
            <a:ext cx="385856" cy="41556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Tahoma"/>
              <a:ea typeface="Tahoma"/>
              <a:cs typeface="Tahoma"/>
              <a:sym typeface="Tahoma"/>
            </a:endParaRPr>
          </a:p>
        </p:txBody>
      </p:sp>
      <p:sp>
        <p:nvSpPr>
          <p:cNvPr id="150" name="Google Shape;150;p31"/>
          <p:cNvSpPr txBox="1"/>
          <p:nvPr/>
        </p:nvSpPr>
        <p:spPr>
          <a:xfrm rot="-358708">
            <a:off x="5236506" y="357868"/>
            <a:ext cx="383084" cy="41565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Tahoma"/>
              <a:ea typeface="Tahoma"/>
              <a:cs typeface="Tahoma"/>
              <a:sym typeface="Tahoma"/>
            </a:endParaRPr>
          </a:p>
        </p:txBody>
      </p:sp>
      <p:pic>
        <p:nvPicPr>
          <p:cNvPr id="151" name="Google Shape;151;p31" title="Fall 2025 Open House GSL.png"/>
          <p:cNvPicPr preferRelativeResize="0"/>
          <p:nvPr/>
        </p:nvPicPr>
        <p:blipFill rotWithShape="1">
          <a:blip r:embed="rId3">
            <a:alphaModFix/>
          </a:blip>
          <a:srcRect b="57162" l="9510" r="4888" t="0"/>
          <a:stretch/>
        </p:blipFill>
        <p:spPr>
          <a:xfrm rot="705273">
            <a:off x="3676006" y="1451598"/>
            <a:ext cx="2579986" cy="1671319"/>
          </a:xfrm>
          <a:prstGeom prst="rect">
            <a:avLst/>
          </a:prstGeom>
          <a:noFill/>
          <a:ln cap="flat" cmpd="sng" w="28575">
            <a:solidFill>
              <a:srgbClr val="000000"/>
            </a:solidFill>
            <a:prstDash val="solid"/>
            <a:round/>
            <a:headEnd len="sm" w="sm" type="none"/>
            <a:tailEnd len="sm" w="sm" type="none"/>
          </a:ln>
        </p:spPr>
      </p:pic>
      <p:sp>
        <p:nvSpPr>
          <p:cNvPr id="152" name="Google Shape;152;p31"/>
          <p:cNvSpPr txBox="1"/>
          <p:nvPr/>
        </p:nvSpPr>
        <p:spPr>
          <a:xfrm>
            <a:off x="6286500" y="-5575"/>
            <a:ext cx="2857500" cy="51435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l">
              <a:lnSpc>
                <a:spcPct val="107000"/>
              </a:lnSpc>
              <a:spcBef>
                <a:spcPts val="0"/>
              </a:spcBef>
              <a:spcAft>
                <a:spcPts val="0"/>
              </a:spcAft>
              <a:buClr>
                <a:schemeClr val="dk1"/>
              </a:buClr>
              <a:buSzPts val="1900"/>
              <a:buFont typeface="Arial"/>
              <a:buNone/>
            </a:pPr>
            <a:r>
              <a:t/>
            </a:r>
            <a:endParaRPr sz="10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Clr>
                <a:schemeClr val="dk1"/>
              </a:buClr>
              <a:buSzPts val="1900"/>
              <a:buFont typeface="Arial"/>
              <a:buNone/>
            </a:pPr>
            <a:r>
              <a:rPr b="1" i="0" lang="en" sz="2200" u="none" cap="none" strike="noStrike">
                <a:solidFill>
                  <a:schemeClr val="dk1"/>
                </a:solidFill>
                <a:latin typeface="Calibri"/>
                <a:ea typeface="Calibri"/>
                <a:cs typeface="Calibri"/>
                <a:sym typeface="Calibri"/>
              </a:rPr>
              <a:t>STAY INFORMED!</a:t>
            </a:r>
            <a:endParaRPr b="1" i="0" sz="1100" u="none" cap="none" strike="noStrike">
              <a:solidFill>
                <a:schemeClr val="dk1"/>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1300"/>
              <a:buFont typeface="Arial"/>
              <a:buNone/>
            </a:pPr>
            <a:r>
              <a:rPr b="0" i="0" lang="en" sz="1200" u="none" cap="none" strike="noStrike">
                <a:solidFill>
                  <a:schemeClr val="dk1"/>
                </a:solidFill>
                <a:latin typeface="Calibri"/>
                <a:ea typeface="Calibri"/>
                <a:cs typeface="Calibri"/>
                <a:sym typeface="Calibri"/>
              </a:rPr>
              <a:t>The Graduate Student Life Weekly Digest provides weekly updates on events, programs, employment opportunities, and student support resources available to graduate students at Rutgers!</a:t>
            </a:r>
            <a:endParaRPr b="1">
              <a:solidFill>
                <a:schemeClr val="dk1"/>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1800"/>
              <a:buFont typeface="Arial"/>
              <a:buNone/>
            </a:pPr>
            <a:r>
              <a:t/>
            </a:r>
            <a:endParaRPr b="1">
              <a:solidFill>
                <a:schemeClr val="dk1"/>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1800"/>
              <a:buFont typeface="Arial"/>
              <a:buNone/>
            </a:pPr>
            <a:r>
              <a:t/>
            </a:r>
            <a:endParaRPr b="1">
              <a:solidFill>
                <a:schemeClr val="dk1"/>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1800"/>
              <a:buFont typeface="Arial"/>
              <a:buNone/>
            </a:pPr>
            <a:r>
              <a:t/>
            </a:r>
            <a:endParaRPr b="1">
              <a:solidFill>
                <a:schemeClr val="dk1"/>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1800"/>
              <a:buFont typeface="Arial"/>
              <a:buNone/>
            </a:pPr>
            <a:r>
              <a:t/>
            </a:r>
            <a:endParaRPr b="1">
              <a:solidFill>
                <a:schemeClr val="dk1"/>
              </a:solidFill>
              <a:latin typeface="Calibri"/>
              <a:ea typeface="Calibri"/>
              <a:cs typeface="Calibri"/>
              <a:sym typeface="Calibri"/>
            </a:endParaRPr>
          </a:p>
          <a:p>
            <a:pPr indent="0" lvl="0" marL="0" rtl="0" algn="ctr">
              <a:lnSpc>
                <a:spcPct val="107000"/>
              </a:lnSpc>
              <a:spcBef>
                <a:spcPts val="400"/>
              </a:spcBef>
              <a:spcAft>
                <a:spcPts val="0"/>
              </a:spcAft>
              <a:buClr>
                <a:schemeClr val="dk1"/>
              </a:buClr>
              <a:buSzPts val="1800"/>
              <a:buFont typeface="Arial"/>
              <a:buNone/>
            </a:pPr>
            <a:r>
              <a:t/>
            </a:r>
            <a:endParaRPr b="1" sz="500">
              <a:solidFill>
                <a:schemeClr val="dk1"/>
              </a:solidFill>
              <a:latin typeface="Calibri"/>
              <a:ea typeface="Calibri"/>
              <a:cs typeface="Calibri"/>
              <a:sym typeface="Calibri"/>
            </a:endParaRPr>
          </a:p>
          <a:p>
            <a:pPr indent="0" lvl="0" marL="0" rtl="0" algn="ctr">
              <a:lnSpc>
                <a:spcPct val="107000"/>
              </a:lnSpc>
              <a:spcBef>
                <a:spcPts val="400"/>
              </a:spcBef>
              <a:spcAft>
                <a:spcPts val="0"/>
              </a:spcAft>
              <a:buClr>
                <a:schemeClr val="dk1"/>
              </a:buClr>
              <a:buSzPts val="1800"/>
              <a:buFont typeface="Arial"/>
              <a:buNone/>
            </a:pPr>
            <a:r>
              <a:rPr b="1" lang="en" sz="1300">
                <a:solidFill>
                  <a:schemeClr val="dk1"/>
                </a:solidFill>
                <a:latin typeface="Calibri"/>
                <a:ea typeface="Calibri"/>
                <a:cs typeface="Calibri"/>
                <a:sym typeface="Calibri"/>
              </a:rPr>
              <a:t>Scan or click </a:t>
            </a:r>
            <a:r>
              <a:rPr b="1" lang="en" sz="1300" u="sng">
                <a:solidFill>
                  <a:schemeClr val="accent5"/>
                </a:solidFill>
                <a:latin typeface="Calibri"/>
                <a:ea typeface="Calibri"/>
                <a:cs typeface="Calibri"/>
                <a:sym typeface="Calibri"/>
                <a:hlinkClick r:id="rId4">
                  <a:extLst>
                    <a:ext uri="{A12FA001-AC4F-418D-AE19-62706E023703}">
                      <ahyp:hlinkClr val="tx"/>
                    </a:ext>
                  </a:extLst>
                </a:hlinkClick>
              </a:rPr>
              <a:t>HERE</a:t>
            </a:r>
            <a:r>
              <a:rPr b="1" lang="en" sz="1300">
                <a:solidFill>
                  <a:schemeClr val="dk1"/>
                </a:solidFill>
                <a:latin typeface="Calibri"/>
                <a:ea typeface="Calibri"/>
                <a:cs typeface="Calibri"/>
                <a:sym typeface="Calibri"/>
              </a:rPr>
              <a:t> to subscribe to the Weekly Digest!</a:t>
            </a:r>
            <a:endParaRPr b="1" sz="1300">
              <a:solidFill>
                <a:schemeClr val="dk1"/>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1800"/>
              <a:buFont typeface="Arial"/>
              <a:buNone/>
            </a:pPr>
            <a:r>
              <a:t/>
            </a:r>
            <a:endParaRPr b="1">
              <a:solidFill>
                <a:schemeClr val="dk1"/>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1800"/>
              <a:buFont typeface="Arial"/>
              <a:buNone/>
            </a:pPr>
            <a:r>
              <a:t/>
            </a:r>
            <a:endParaRPr b="1">
              <a:solidFill>
                <a:schemeClr val="dk1"/>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1800"/>
              <a:buFont typeface="Arial"/>
              <a:buNone/>
            </a:pPr>
            <a:r>
              <a:t/>
            </a:r>
            <a:endParaRPr b="1">
              <a:solidFill>
                <a:schemeClr val="dk1"/>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1800"/>
              <a:buFont typeface="Arial"/>
              <a:buNone/>
            </a:pPr>
            <a:r>
              <a:t/>
            </a:r>
            <a:endParaRPr b="1">
              <a:solidFill>
                <a:schemeClr val="dk1"/>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1800"/>
              <a:buFont typeface="Arial"/>
              <a:buNone/>
            </a:pPr>
            <a:r>
              <a:t/>
            </a:r>
            <a:endParaRPr b="1" sz="600">
              <a:solidFill>
                <a:schemeClr val="dk1"/>
              </a:solidFill>
              <a:latin typeface="Calibri"/>
              <a:ea typeface="Calibri"/>
              <a:cs typeface="Calibri"/>
              <a:sym typeface="Calibri"/>
            </a:endParaRPr>
          </a:p>
          <a:p>
            <a:pPr indent="0" lvl="0" marL="0" rtl="0" algn="ctr">
              <a:lnSpc>
                <a:spcPct val="107000"/>
              </a:lnSpc>
              <a:spcBef>
                <a:spcPts val="400"/>
              </a:spcBef>
              <a:spcAft>
                <a:spcPts val="0"/>
              </a:spcAft>
              <a:buClr>
                <a:schemeClr val="dk1"/>
              </a:buClr>
              <a:buSzPts val="1800"/>
              <a:buFont typeface="Arial"/>
              <a:buNone/>
            </a:pPr>
            <a:r>
              <a:rPr b="1" lang="en" sz="1300">
                <a:solidFill>
                  <a:schemeClr val="dk1"/>
                </a:solidFill>
                <a:latin typeface="Calibri"/>
                <a:ea typeface="Calibri"/>
                <a:cs typeface="Calibri"/>
                <a:sym typeface="Calibri"/>
              </a:rPr>
              <a:t>Scan or click </a:t>
            </a:r>
            <a:r>
              <a:rPr b="1" lang="en" sz="1300" u="sng">
                <a:solidFill>
                  <a:schemeClr val="hlink"/>
                </a:solidFill>
                <a:latin typeface="Calibri"/>
                <a:ea typeface="Calibri"/>
                <a:cs typeface="Calibri"/>
                <a:sym typeface="Calibri"/>
                <a:hlinkClick r:id="rId5"/>
              </a:rPr>
              <a:t>HERE</a:t>
            </a:r>
            <a:r>
              <a:rPr b="1" lang="en" sz="1300">
                <a:solidFill>
                  <a:schemeClr val="dk1"/>
                </a:solidFill>
                <a:latin typeface="Calibri"/>
                <a:ea typeface="Calibri"/>
                <a:cs typeface="Calibri"/>
                <a:sym typeface="Calibri"/>
              </a:rPr>
              <a:t> to follow us on Instagram @rugradstudentlife!</a:t>
            </a:r>
            <a:endParaRPr b="1" sz="1300">
              <a:solidFill>
                <a:schemeClr val="dk1"/>
              </a:solidFill>
              <a:latin typeface="Calibri"/>
              <a:ea typeface="Calibri"/>
              <a:cs typeface="Calibri"/>
              <a:sym typeface="Calibri"/>
            </a:endParaRPr>
          </a:p>
        </p:txBody>
      </p:sp>
      <p:pic>
        <p:nvPicPr>
          <p:cNvPr id="153" name="Google Shape;153;p31"/>
          <p:cNvPicPr preferRelativeResize="0"/>
          <p:nvPr/>
        </p:nvPicPr>
        <p:blipFill rotWithShape="1">
          <a:blip r:embed="rId6">
            <a:alphaModFix/>
          </a:blip>
          <a:srcRect b="-2333" l="0" r="0" t="0"/>
          <a:stretch/>
        </p:blipFill>
        <p:spPr>
          <a:xfrm>
            <a:off x="0" y="0"/>
            <a:ext cx="6286499" cy="1206325"/>
          </a:xfrm>
          <a:prstGeom prst="rect">
            <a:avLst/>
          </a:prstGeom>
          <a:noFill/>
          <a:ln>
            <a:noFill/>
          </a:ln>
        </p:spPr>
      </p:pic>
      <p:pic>
        <p:nvPicPr>
          <p:cNvPr id="154" name="Google Shape;154;p31"/>
          <p:cNvPicPr preferRelativeResize="0"/>
          <p:nvPr/>
        </p:nvPicPr>
        <p:blipFill rotWithShape="1">
          <a:blip r:embed="rId7">
            <a:alphaModFix/>
          </a:blip>
          <a:srcRect b="0" l="0" r="0" t="0"/>
          <a:stretch/>
        </p:blipFill>
        <p:spPr>
          <a:xfrm>
            <a:off x="7187400" y="1684850"/>
            <a:ext cx="1055703" cy="1055725"/>
          </a:xfrm>
          <a:prstGeom prst="rect">
            <a:avLst/>
          </a:prstGeom>
          <a:noFill/>
          <a:ln>
            <a:noFill/>
          </a:ln>
        </p:spPr>
      </p:pic>
      <p:pic>
        <p:nvPicPr>
          <p:cNvPr id="155" name="Google Shape;155;p31" title="Coffee.png"/>
          <p:cNvPicPr preferRelativeResize="0"/>
          <p:nvPr/>
        </p:nvPicPr>
        <p:blipFill rotWithShape="1">
          <a:blip r:embed="rId8">
            <a:alphaModFix/>
          </a:blip>
          <a:srcRect b="44451" l="6034" r="6888" t="3789"/>
          <a:stretch/>
        </p:blipFill>
        <p:spPr>
          <a:xfrm>
            <a:off x="86650" y="1244349"/>
            <a:ext cx="1420929" cy="1055724"/>
          </a:xfrm>
          <a:prstGeom prst="rect">
            <a:avLst/>
          </a:prstGeom>
          <a:noFill/>
          <a:ln cap="flat" cmpd="sng" w="28575">
            <a:solidFill>
              <a:schemeClr val="dk1"/>
            </a:solidFill>
            <a:prstDash val="solid"/>
            <a:round/>
            <a:headEnd len="sm" w="sm" type="none"/>
            <a:tailEnd len="sm" w="sm" type="none"/>
          </a:ln>
        </p:spPr>
      </p:pic>
      <p:pic>
        <p:nvPicPr>
          <p:cNvPr id="156" name="Google Shape;156;p31" title="GSL_InstagramQR.png"/>
          <p:cNvPicPr preferRelativeResize="0"/>
          <p:nvPr/>
        </p:nvPicPr>
        <p:blipFill>
          <a:blip r:embed="rId9">
            <a:alphaModFix/>
          </a:blip>
          <a:stretch>
            <a:fillRect/>
          </a:stretch>
        </p:blipFill>
        <p:spPr>
          <a:xfrm>
            <a:off x="7187401" y="3412851"/>
            <a:ext cx="1055700" cy="1055726"/>
          </a:xfrm>
          <a:prstGeom prst="rect">
            <a:avLst/>
          </a:prstGeom>
          <a:noFill/>
          <a:ln>
            <a:noFill/>
          </a:ln>
        </p:spPr>
      </p:pic>
      <p:pic>
        <p:nvPicPr>
          <p:cNvPr id="157" name="Google Shape;157;p31" title="welcome.png"/>
          <p:cNvPicPr preferRelativeResize="0"/>
          <p:nvPr/>
        </p:nvPicPr>
        <p:blipFill>
          <a:blip r:embed="rId10">
            <a:alphaModFix/>
          </a:blip>
          <a:stretch>
            <a:fillRect/>
          </a:stretch>
        </p:blipFill>
        <p:spPr>
          <a:xfrm rot="-547864">
            <a:off x="1292724" y="2064326"/>
            <a:ext cx="2650050" cy="1762325"/>
          </a:xfrm>
          <a:prstGeom prst="rect">
            <a:avLst/>
          </a:prstGeom>
          <a:noFill/>
          <a:ln cap="flat" cmpd="sng" w="28575">
            <a:solidFill>
              <a:srgbClr val="000000"/>
            </a:solidFill>
            <a:prstDash val="solid"/>
            <a:round/>
            <a:headEnd len="sm" w="sm" type="none"/>
            <a:tailEnd len="sm" w="sm" type="none"/>
          </a:ln>
        </p:spPr>
      </p:pic>
      <p:pic>
        <p:nvPicPr>
          <p:cNvPr id="158" name="Google Shape;158;p31"/>
          <p:cNvPicPr preferRelativeResize="0"/>
          <p:nvPr/>
        </p:nvPicPr>
        <p:blipFill rotWithShape="1">
          <a:blip r:embed="rId11">
            <a:alphaModFix/>
          </a:blip>
          <a:srcRect b="0" l="0" r="0" t="5989"/>
          <a:stretch/>
        </p:blipFill>
        <p:spPr>
          <a:xfrm>
            <a:off x="221650" y="3893025"/>
            <a:ext cx="1910525" cy="1099375"/>
          </a:xfrm>
          <a:prstGeom prst="rect">
            <a:avLst/>
          </a:prstGeom>
          <a:noFill/>
          <a:ln cap="flat" cmpd="sng" w="28575">
            <a:solidFill>
              <a:schemeClr val="dk1"/>
            </a:solidFill>
            <a:prstDash val="solid"/>
            <a:round/>
            <a:headEnd len="sm" w="sm" type="none"/>
            <a:tailEnd len="sm" w="sm" type="none"/>
          </a:ln>
        </p:spPr>
      </p:pic>
      <p:pic>
        <p:nvPicPr>
          <p:cNvPr id="159" name="Google Shape;159;p31" title="family-social.png"/>
          <p:cNvPicPr preferRelativeResize="0"/>
          <p:nvPr/>
        </p:nvPicPr>
        <p:blipFill>
          <a:blip r:embed="rId12">
            <a:alphaModFix/>
          </a:blip>
          <a:stretch>
            <a:fillRect/>
          </a:stretch>
        </p:blipFill>
        <p:spPr>
          <a:xfrm rot="370919">
            <a:off x="3501309" y="3484780"/>
            <a:ext cx="2534581" cy="1450092"/>
          </a:xfrm>
          <a:prstGeom prst="rect">
            <a:avLst/>
          </a:prstGeom>
          <a:noFill/>
          <a:ln cap="flat" cmpd="sng" w="28575">
            <a:solidFill>
              <a:srgbClr val="000000"/>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33"/>
        </a:solidFill>
      </p:bgPr>
    </p:bg>
    <p:spTree>
      <p:nvGrpSpPr>
        <p:cNvPr id="164" name="Shape 164"/>
        <p:cNvGrpSpPr/>
        <p:nvPr/>
      </p:nvGrpSpPr>
      <p:grpSpPr>
        <a:xfrm>
          <a:off x="0" y="0"/>
          <a:ext cx="0" cy="0"/>
          <a:chOff x="0" y="0"/>
          <a:chExt cx="0" cy="0"/>
        </a:xfrm>
      </p:grpSpPr>
      <p:sp>
        <p:nvSpPr>
          <p:cNvPr id="165" name="Google Shape;165;p32"/>
          <p:cNvSpPr txBox="1"/>
          <p:nvPr/>
        </p:nvSpPr>
        <p:spPr>
          <a:xfrm rot="-61477">
            <a:off x="4575657" y="405877"/>
            <a:ext cx="385862" cy="41556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Tahoma"/>
              <a:ea typeface="Tahoma"/>
              <a:cs typeface="Tahoma"/>
              <a:sym typeface="Tahoma"/>
            </a:endParaRPr>
          </a:p>
        </p:txBody>
      </p:sp>
      <p:sp>
        <p:nvSpPr>
          <p:cNvPr id="166" name="Google Shape;166;p32"/>
          <p:cNvSpPr txBox="1"/>
          <p:nvPr/>
        </p:nvSpPr>
        <p:spPr>
          <a:xfrm>
            <a:off x="1143000" y="134547"/>
            <a:ext cx="6858000" cy="4929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rPr b="1" i="0" lang="en" sz="2300" u="none" cap="none" strike="noStrike">
                <a:solidFill>
                  <a:srgbClr val="000000"/>
                </a:solidFill>
                <a:latin typeface="Calibri"/>
                <a:ea typeface="Calibri"/>
                <a:cs typeface="Calibri"/>
                <a:sym typeface="Calibri"/>
              </a:rPr>
              <a:t>Upcoming Programs &amp; Events!</a:t>
            </a:r>
            <a:endParaRPr b="0" i="0" sz="700" u="none" cap="none" strike="noStrike">
              <a:solidFill>
                <a:srgbClr val="000000"/>
              </a:solidFill>
              <a:latin typeface="Arial"/>
              <a:ea typeface="Arial"/>
              <a:cs typeface="Arial"/>
              <a:sym typeface="Arial"/>
            </a:endParaRPr>
          </a:p>
        </p:txBody>
      </p:sp>
      <p:sp>
        <p:nvSpPr>
          <p:cNvPr id="167" name="Google Shape;167;p32"/>
          <p:cNvSpPr txBox="1"/>
          <p:nvPr/>
        </p:nvSpPr>
        <p:spPr>
          <a:xfrm>
            <a:off x="1641000" y="719051"/>
            <a:ext cx="5862000" cy="6978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rPr b="1" i="1" lang="en" sz="2000" cap="none" strike="noStrike">
                <a:latin typeface="Calibri"/>
                <a:ea typeface="Calibri"/>
                <a:cs typeface="Calibri"/>
                <a:sym typeface="Calibri"/>
              </a:rPr>
              <a:t>First Weeks @ Rutgers: Welcome Programs </a:t>
            </a:r>
            <a:endParaRPr b="0" i="0" sz="1400" u="none" cap="none" strike="noStrike">
              <a:solidFill>
                <a:srgbClr val="000000"/>
              </a:solidFill>
              <a:latin typeface="Arial"/>
              <a:ea typeface="Arial"/>
              <a:cs typeface="Arial"/>
              <a:sym typeface="Arial"/>
            </a:endParaRPr>
          </a:p>
          <a:p>
            <a:pPr indent="0" lvl="0" marL="0" marR="0" rtl="0" algn="ctr">
              <a:lnSpc>
                <a:spcPct val="107000"/>
              </a:lnSpc>
              <a:spcBef>
                <a:spcPts val="0"/>
              </a:spcBef>
              <a:spcAft>
                <a:spcPts val="0"/>
              </a:spcAft>
              <a:buClr>
                <a:srgbClr val="000000"/>
              </a:buClr>
              <a:buSzPts val="2300"/>
              <a:buFont typeface="Arial"/>
              <a:buNone/>
            </a:pPr>
            <a:r>
              <a:rPr b="1" i="1" lang="en" sz="2000">
                <a:latin typeface="Calibri"/>
                <a:ea typeface="Calibri"/>
                <a:cs typeface="Calibri"/>
                <a:sym typeface="Calibri"/>
              </a:rPr>
              <a:t>Fall</a:t>
            </a:r>
            <a:r>
              <a:rPr b="1" i="1" lang="en" sz="2000" cap="none" strike="noStrike">
                <a:latin typeface="Calibri"/>
                <a:ea typeface="Calibri"/>
                <a:cs typeface="Calibri"/>
                <a:sym typeface="Calibri"/>
              </a:rPr>
              <a:t> </a:t>
            </a:r>
            <a:r>
              <a:rPr b="1" i="1" lang="en" sz="2000" cap="none" strike="noStrike">
                <a:latin typeface="Calibri"/>
                <a:ea typeface="Calibri"/>
                <a:cs typeface="Calibri"/>
                <a:sym typeface="Calibri"/>
              </a:rPr>
              <a:t>202</a:t>
            </a:r>
            <a:r>
              <a:rPr b="1" i="1" lang="en" sz="2000">
                <a:latin typeface="Calibri"/>
                <a:ea typeface="Calibri"/>
                <a:cs typeface="Calibri"/>
                <a:sym typeface="Calibri"/>
              </a:rPr>
              <a:t>6</a:t>
            </a:r>
            <a:endParaRPr b="0" i="1" sz="400" u="none" cap="none" strike="noStrike">
              <a:solidFill>
                <a:srgbClr val="000000"/>
              </a:solidFill>
              <a:latin typeface="Arial"/>
              <a:ea typeface="Arial"/>
              <a:cs typeface="Arial"/>
              <a:sym typeface="Arial"/>
            </a:endParaRPr>
          </a:p>
        </p:txBody>
      </p:sp>
      <p:sp>
        <p:nvSpPr>
          <p:cNvPr id="168" name="Google Shape;168;p32"/>
          <p:cNvSpPr txBox="1"/>
          <p:nvPr/>
        </p:nvSpPr>
        <p:spPr>
          <a:xfrm>
            <a:off x="5057250" y="1633200"/>
            <a:ext cx="3774000" cy="33801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rPr b="0" i="0" lang="en" sz="1400" u="none" cap="none" strike="noStrike">
                <a:solidFill>
                  <a:schemeClr val="dk1"/>
                </a:solidFill>
                <a:highlight>
                  <a:srgbClr val="FFFFFF"/>
                </a:highlight>
                <a:latin typeface="Calibri"/>
                <a:ea typeface="Calibri"/>
                <a:cs typeface="Calibri"/>
                <a:sym typeface="Calibri"/>
              </a:rPr>
              <a:t>All incoming and continuing graduate students are invited to participate in welcome and community-building programs to kick off the initial weeks of the </a:t>
            </a:r>
            <a:r>
              <a:rPr lang="en">
                <a:solidFill>
                  <a:schemeClr val="dk1"/>
                </a:solidFill>
                <a:highlight>
                  <a:srgbClr val="FFFFFF"/>
                </a:highlight>
                <a:latin typeface="Calibri"/>
                <a:ea typeface="Calibri"/>
                <a:cs typeface="Calibri"/>
                <a:sym typeface="Calibri"/>
              </a:rPr>
              <a:t>Fall</a:t>
            </a:r>
            <a:r>
              <a:rPr b="0" i="0" lang="en" sz="1400" u="none" cap="none" strike="noStrike">
                <a:solidFill>
                  <a:schemeClr val="dk1"/>
                </a:solidFill>
                <a:highlight>
                  <a:srgbClr val="FFFFFF"/>
                </a:highlight>
                <a:latin typeface="Calibri"/>
                <a:ea typeface="Calibri"/>
                <a:cs typeface="Calibri"/>
                <a:sym typeface="Calibri"/>
              </a:rPr>
              <a:t> semester.  </a:t>
            </a:r>
            <a:r>
              <a:rPr b="0" i="0" lang="en" sz="1400" u="none" cap="none" strike="noStrike">
                <a:solidFill>
                  <a:schemeClr val="dk1"/>
                </a:solidFill>
                <a:latin typeface="Calibri"/>
                <a:ea typeface="Calibri"/>
                <a:cs typeface="Calibri"/>
                <a:sym typeface="Calibri"/>
              </a:rPr>
              <a:t>Programs are designed to introduce you to essential resources, provide opportunities to connect with other graduate students, learn about Graduate Student Organizations and participate in campus-wide events. There are graduate-exclusive programs and university events open for both undergraduate and graduate students.</a:t>
            </a:r>
            <a:endParaRPr b="0" i="0" sz="1400" u="none" cap="none" strike="noStrike">
              <a:solidFill>
                <a:schemeClr val="dk1"/>
              </a:solidFill>
              <a:latin typeface="Calibri"/>
              <a:ea typeface="Calibri"/>
              <a:cs typeface="Calibri"/>
              <a:sym typeface="Calibri"/>
            </a:endParaRPr>
          </a:p>
          <a:p>
            <a:pPr indent="0" lvl="0" marL="0" marR="0" rtl="0" algn="ctr">
              <a:lnSpc>
                <a:spcPct val="107000"/>
              </a:lnSpc>
              <a:spcBef>
                <a:spcPts val="0"/>
              </a:spcBef>
              <a:spcAft>
                <a:spcPts val="0"/>
              </a:spcAft>
              <a:buClr>
                <a:srgbClr val="000000"/>
              </a:buClr>
              <a:buSzPts val="2300"/>
              <a:buFont typeface="Arial"/>
              <a:buNone/>
            </a:pPr>
            <a:r>
              <a:t/>
            </a:r>
            <a:endParaRPr b="0" i="0" sz="400" u="none" cap="none" strike="noStrike">
              <a:solidFill>
                <a:schemeClr val="dk1"/>
              </a:solidFill>
              <a:highlight>
                <a:srgbClr val="FFFFFF"/>
              </a:highlight>
              <a:latin typeface="Calibri"/>
              <a:ea typeface="Calibri"/>
              <a:cs typeface="Calibri"/>
              <a:sym typeface="Calibri"/>
            </a:endParaRPr>
          </a:p>
          <a:p>
            <a:pPr indent="0" lvl="0" marL="0" marR="0" rtl="0" algn="ctr">
              <a:lnSpc>
                <a:spcPct val="107000"/>
              </a:lnSpc>
              <a:spcBef>
                <a:spcPts val="0"/>
              </a:spcBef>
              <a:spcAft>
                <a:spcPts val="0"/>
              </a:spcAft>
              <a:buClr>
                <a:srgbClr val="000000"/>
              </a:buClr>
              <a:buSzPts val="2300"/>
              <a:buFont typeface="Arial"/>
              <a:buNone/>
            </a:pPr>
            <a:r>
              <a:rPr b="1" lang="en">
                <a:solidFill>
                  <a:schemeClr val="dk1"/>
                </a:solidFill>
                <a:highlight>
                  <a:srgbClr val="FFFFFF"/>
                </a:highlight>
                <a:latin typeface="Calibri"/>
                <a:ea typeface="Calibri"/>
                <a:cs typeface="Calibri"/>
                <a:sym typeface="Calibri"/>
              </a:rPr>
              <a:t>Check out</a:t>
            </a:r>
            <a:r>
              <a:rPr b="1" i="0" lang="en" sz="1400" u="none" cap="none" strike="noStrike">
                <a:solidFill>
                  <a:schemeClr val="dk1"/>
                </a:solidFill>
                <a:highlight>
                  <a:srgbClr val="FFFFFF"/>
                </a:highlight>
                <a:latin typeface="Calibri"/>
                <a:ea typeface="Calibri"/>
                <a:cs typeface="Calibri"/>
                <a:sym typeface="Calibri"/>
              </a:rPr>
              <a:t> the full schedule of events</a:t>
            </a:r>
            <a:br>
              <a:rPr b="1" lang="en">
                <a:solidFill>
                  <a:schemeClr val="dk1"/>
                </a:solidFill>
                <a:highlight>
                  <a:srgbClr val="FFFFFF"/>
                </a:highlight>
                <a:latin typeface="Calibri"/>
                <a:ea typeface="Calibri"/>
                <a:cs typeface="Calibri"/>
                <a:sym typeface="Calibri"/>
              </a:rPr>
            </a:br>
            <a:r>
              <a:rPr b="1" i="0" lang="en" sz="1400" u="none" cap="none" strike="noStrike">
                <a:solidFill>
                  <a:schemeClr val="dk1"/>
                </a:solidFill>
                <a:highlight>
                  <a:srgbClr val="FFFFFF"/>
                </a:highlight>
                <a:latin typeface="Calibri"/>
                <a:ea typeface="Calibri"/>
                <a:cs typeface="Calibri"/>
                <a:sym typeface="Calibri"/>
              </a:rPr>
              <a:t>for </a:t>
            </a:r>
            <a:r>
              <a:rPr b="1" lang="en">
                <a:solidFill>
                  <a:schemeClr val="dk1"/>
                </a:solidFill>
                <a:highlight>
                  <a:srgbClr val="FFFFFF"/>
                </a:highlight>
                <a:latin typeface="Calibri"/>
                <a:ea typeface="Calibri"/>
                <a:cs typeface="Calibri"/>
                <a:sym typeface="Calibri"/>
              </a:rPr>
              <a:t>Fall</a:t>
            </a:r>
            <a:r>
              <a:rPr b="1" i="0" lang="en" sz="1400" u="none" cap="none" strike="noStrike">
                <a:solidFill>
                  <a:schemeClr val="dk1"/>
                </a:solidFill>
                <a:highlight>
                  <a:srgbClr val="FFFFFF"/>
                </a:highlight>
                <a:latin typeface="Calibri"/>
                <a:ea typeface="Calibri"/>
                <a:cs typeface="Calibri"/>
                <a:sym typeface="Calibri"/>
              </a:rPr>
              <a:t> 202</a:t>
            </a:r>
            <a:r>
              <a:rPr b="1" lang="en">
                <a:solidFill>
                  <a:schemeClr val="dk1"/>
                </a:solidFill>
                <a:highlight>
                  <a:srgbClr val="FFFFFF"/>
                </a:highlight>
                <a:latin typeface="Calibri"/>
                <a:ea typeface="Calibri"/>
                <a:cs typeface="Calibri"/>
                <a:sym typeface="Calibri"/>
              </a:rPr>
              <a:t>6</a:t>
            </a:r>
            <a:r>
              <a:rPr b="1" i="0" lang="en" sz="1400" u="none" cap="none" strike="noStrike">
                <a:solidFill>
                  <a:schemeClr val="dk1"/>
                </a:solidFill>
                <a:highlight>
                  <a:srgbClr val="FFFFFF"/>
                </a:highlight>
                <a:latin typeface="Calibri"/>
                <a:ea typeface="Calibri"/>
                <a:cs typeface="Calibri"/>
                <a:sym typeface="Calibri"/>
              </a:rPr>
              <a:t> </a:t>
            </a:r>
            <a:r>
              <a:rPr b="1" i="0" lang="en" sz="1400" u="sng" cap="none" strike="noStrike">
                <a:solidFill>
                  <a:schemeClr val="hlink"/>
                </a:solidFill>
                <a:highlight>
                  <a:srgbClr val="FFFFFF"/>
                </a:highlight>
                <a:latin typeface="Calibri"/>
                <a:ea typeface="Calibri"/>
                <a:cs typeface="Calibri"/>
                <a:sym typeface="Calibri"/>
                <a:hlinkClick r:id="rId3"/>
              </a:rPr>
              <a:t>on </a:t>
            </a:r>
            <a:r>
              <a:rPr b="1" lang="en" u="sng">
                <a:solidFill>
                  <a:schemeClr val="hlink"/>
                </a:solidFill>
                <a:highlight>
                  <a:srgbClr val="FFFFFF"/>
                </a:highlight>
                <a:latin typeface="Calibri"/>
                <a:ea typeface="Calibri"/>
                <a:cs typeface="Calibri"/>
                <a:sym typeface="Calibri"/>
                <a:hlinkClick r:id="rId4"/>
              </a:rPr>
              <a:t>our website</a:t>
            </a:r>
            <a:r>
              <a:rPr b="1" i="0" lang="en" sz="1400" u="none" cap="none" strike="noStrike">
                <a:solidFill>
                  <a:schemeClr val="dk1"/>
                </a:solidFill>
                <a:highlight>
                  <a:srgbClr val="FFFFFF"/>
                </a:highlight>
                <a:latin typeface="Calibri"/>
                <a:ea typeface="Calibri"/>
                <a:cs typeface="Calibri"/>
                <a:sym typeface="Calibri"/>
              </a:rPr>
              <a:t>!</a:t>
            </a:r>
            <a:endParaRPr b="1" i="0" sz="1400" u="none" cap="none" strike="noStrike">
              <a:solidFill>
                <a:schemeClr val="dk1"/>
              </a:solidFill>
              <a:highlight>
                <a:srgbClr val="FFFFFF"/>
              </a:highlight>
              <a:latin typeface="Calibri"/>
              <a:ea typeface="Calibri"/>
              <a:cs typeface="Calibri"/>
              <a:sym typeface="Calibri"/>
            </a:endParaRPr>
          </a:p>
          <a:p>
            <a:pPr indent="0" lvl="0" marL="0" marR="0" rtl="0" algn="ctr">
              <a:lnSpc>
                <a:spcPct val="107000"/>
              </a:lnSpc>
              <a:spcBef>
                <a:spcPts val="0"/>
              </a:spcBef>
              <a:spcAft>
                <a:spcPts val="0"/>
              </a:spcAft>
              <a:buClr>
                <a:srgbClr val="000000"/>
              </a:buClr>
              <a:buSzPts val="2300"/>
              <a:buFont typeface="Arial"/>
              <a:buNone/>
            </a:pPr>
            <a:r>
              <a:rPr b="1" lang="en">
                <a:solidFill>
                  <a:schemeClr val="dk1"/>
                </a:solidFill>
                <a:highlight>
                  <a:srgbClr val="FFFFFF"/>
                </a:highlight>
                <a:latin typeface="Calibri"/>
                <a:ea typeface="Calibri"/>
                <a:cs typeface="Calibri"/>
                <a:sym typeface="Calibri"/>
              </a:rPr>
              <a:t>(go.rutgers.edu/firstweeks26)</a:t>
            </a:r>
            <a:endParaRPr b="1">
              <a:solidFill>
                <a:schemeClr val="dk1"/>
              </a:solidFill>
              <a:highlight>
                <a:srgbClr val="FFFFFF"/>
              </a:highlight>
              <a:latin typeface="Calibri"/>
              <a:ea typeface="Calibri"/>
              <a:cs typeface="Calibri"/>
              <a:sym typeface="Calibri"/>
            </a:endParaRPr>
          </a:p>
        </p:txBody>
      </p:sp>
      <p:sp>
        <p:nvSpPr>
          <p:cNvPr id="169" name="Google Shape;169;p32"/>
          <p:cNvSpPr txBox="1"/>
          <p:nvPr/>
        </p:nvSpPr>
        <p:spPr>
          <a:xfrm>
            <a:off x="182600" y="3755551"/>
            <a:ext cx="1359300" cy="4929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t/>
            </a:r>
            <a:endParaRPr b="0" i="0" sz="400" u="none" cap="none" strike="noStrike">
              <a:solidFill>
                <a:schemeClr val="dk1"/>
              </a:solidFill>
              <a:highlight>
                <a:srgbClr val="FFFFFF"/>
              </a:highlight>
              <a:latin typeface="Calibri"/>
              <a:ea typeface="Calibri"/>
              <a:cs typeface="Calibri"/>
              <a:sym typeface="Calibri"/>
            </a:endParaRPr>
          </a:p>
          <a:p>
            <a:pPr indent="0" lvl="0" marL="0" marR="0" rtl="0" algn="ctr">
              <a:lnSpc>
                <a:spcPct val="107000"/>
              </a:lnSpc>
              <a:spcBef>
                <a:spcPts val="0"/>
              </a:spcBef>
              <a:spcAft>
                <a:spcPts val="0"/>
              </a:spcAft>
              <a:buClr>
                <a:srgbClr val="000000"/>
              </a:buClr>
              <a:buSzPts val="2300"/>
              <a:buFont typeface="Arial"/>
              <a:buNone/>
            </a:pPr>
            <a:r>
              <a:rPr b="1" i="1" lang="en" sz="1200" u="none" cap="none" strike="noStrike">
                <a:solidFill>
                  <a:schemeClr val="dk1"/>
                </a:solidFill>
                <a:latin typeface="Calibri"/>
                <a:ea typeface="Calibri"/>
                <a:cs typeface="Calibri"/>
                <a:sym typeface="Calibri"/>
              </a:rPr>
              <a:t>Exclusive Events for Graduate Students!</a:t>
            </a:r>
            <a:endParaRPr b="1" i="1" sz="1200" u="none" cap="none" strike="noStrike">
              <a:solidFill>
                <a:schemeClr val="dk1"/>
              </a:solidFill>
              <a:latin typeface="Calibri"/>
              <a:ea typeface="Calibri"/>
              <a:cs typeface="Calibri"/>
              <a:sym typeface="Calibri"/>
            </a:endParaRPr>
          </a:p>
        </p:txBody>
      </p:sp>
      <p:sp>
        <p:nvSpPr>
          <p:cNvPr id="170" name="Google Shape;170;p32"/>
          <p:cNvSpPr txBox="1"/>
          <p:nvPr/>
        </p:nvSpPr>
        <p:spPr>
          <a:xfrm>
            <a:off x="1641000" y="3693102"/>
            <a:ext cx="1656000" cy="6978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t/>
            </a:r>
            <a:endParaRPr b="0" i="0" sz="400" u="none" cap="none" strike="noStrike">
              <a:solidFill>
                <a:schemeClr val="dk1"/>
              </a:solidFill>
              <a:highlight>
                <a:srgbClr val="FFFFFF"/>
              </a:highlight>
              <a:latin typeface="Calibri"/>
              <a:ea typeface="Calibri"/>
              <a:cs typeface="Calibri"/>
              <a:sym typeface="Calibri"/>
            </a:endParaRPr>
          </a:p>
          <a:p>
            <a:pPr indent="0" lvl="0" marL="0" marR="0" rtl="0" algn="ctr">
              <a:lnSpc>
                <a:spcPct val="107000"/>
              </a:lnSpc>
              <a:spcBef>
                <a:spcPts val="0"/>
              </a:spcBef>
              <a:spcAft>
                <a:spcPts val="0"/>
              </a:spcAft>
              <a:buClr>
                <a:srgbClr val="000000"/>
              </a:buClr>
              <a:buSzPts val="2300"/>
              <a:buFont typeface="Arial"/>
              <a:buNone/>
            </a:pPr>
            <a:r>
              <a:rPr b="1" i="1" lang="en" sz="1200" u="none" cap="none" strike="noStrike">
                <a:solidFill>
                  <a:schemeClr val="dk1"/>
                </a:solidFill>
                <a:latin typeface="Calibri"/>
                <a:ea typeface="Calibri"/>
                <a:cs typeface="Calibri"/>
                <a:sym typeface="Calibri"/>
              </a:rPr>
              <a:t>Community &amp; Belonging &amp; Affinity-Based Programs!</a:t>
            </a:r>
            <a:endParaRPr b="1" i="1" sz="1200" u="none" cap="none" strike="noStrike">
              <a:solidFill>
                <a:schemeClr val="dk1"/>
              </a:solidFill>
              <a:latin typeface="Calibri"/>
              <a:ea typeface="Calibri"/>
              <a:cs typeface="Calibri"/>
              <a:sym typeface="Calibri"/>
            </a:endParaRPr>
          </a:p>
        </p:txBody>
      </p:sp>
      <p:sp>
        <p:nvSpPr>
          <p:cNvPr id="171" name="Google Shape;171;p32"/>
          <p:cNvSpPr txBox="1"/>
          <p:nvPr/>
        </p:nvSpPr>
        <p:spPr>
          <a:xfrm>
            <a:off x="204800" y="4440476"/>
            <a:ext cx="1314900" cy="4929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t/>
            </a:r>
            <a:endParaRPr b="0" i="0" sz="400" u="none" cap="none" strike="noStrike">
              <a:solidFill>
                <a:schemeClr val="dk1"/>
              </a:solidFill>
              <a:highlight>
                <a:srgbClr val="FFFFFF"/>
              </a:highlight>
              <a:latin typeface="Calibri"/>
              <a:ea typeface="Calibri"/>
              <a:cs typeface="Calibri"/>
              <a:sym typeface="Calibri"/>
            </a:endParaRPr>
          </a:p>
          <a:p>
            <a:pPr indent="0" lvl="0" marL="0" marR="0" rtl="0" algn="ctr">
              <a:lnSpc>
                <a:spcPct val="107000"/>
              </a:lnSpc>
              <a:spcBef>
                <a:spcPts val="0"/>
              </a:spcBef>
              <a:spcAft>
                <a:spcPts val="0"/>
              </a:spcAft>
              <a:buClr>
                <a:srgbClr val="000000"/>
              </a:buClr>
              <a:buSzPts val="2300"/>
              <a:buFont typeface="Arial"/>
              <a:buNone/>
            </a:pPr>
            <a:r>
              <a:rPr b="1" i="1" lang="en" sz="1200" u="none" cap="none" strike="noStrike">
                <a:solidFill>
                  <a:schemeClr val="dk1"/>
                </a:solidFill>
                <a:latin typeface="Calibri"/>
                <a:ea typeface="Calibri"/>
                <a:cs typeface="Calibri"/>
                <a:sym typeface="Calibri"/>
              </a:rPr>
              <a:t>University-Wide Social Events</a:t>
            </a:r>
            <a:endParaRPr b="1" i="1" sz="1200" u="none" cap="none" strike="noStrike">
              <a:solidFill>
                <a:schemeClr val="dk1"/>
              </a:solidFill>
              <a:latin typeface="Calibri"/>
              <a:ea typeface="Calibri"/>
              <a:cs typeface="Calibri"/>
              <a:sym typeface="Calibri"/>
            </a:endParaRPr>
          </a:p>
        </p:txBody>
      </p:sp>
      <p:sp>
        <p:nvSpPr>
          <p:cNvPr id="172" name="Google Shape;172;p32"/>
          <p:cNvSpPr txBox="1"/>
          <p:nvPr/>
        </p:nvSpPr>
        <p:spPr>
          <a:xfrm>
            <a:off x="1811800" y="4520476"/>
            <a:ext cx="1359300" cy="4929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t/>
            </a:r>
            <a:endParaRPr b="0" i="0" sz="400" u="none" cap="none" strike="noStrike">
              <a:solidFill>
                <a:schemeClr val="dk1"/>
              </a:solidFill>
              <a:highlight>
                <a:srgbClr val="FFFFFF"/>
              </a:highlight>
              <a:latin typeface="Calibri"/>
              <a:ea typeface="Calibri"/>
              <a:cs typeface="Calibri"/>
              <a:sym typeface="Calibri"/>
            </a:endParaRPr>
          </a:p>
          <a:p>
            <a:pPr indent="0" lvl="0" marL="0" marR="0" rtl="0" algn="ctr">
              <a:lnSpc>
                <a:spcPct val="107000"/>
              </a:lnSpc>
              <a:spcBef>
                <a:spcPts val="0"/>
              </a:spcBef>
              <a:spcAft>
                <a:spcPts val="0"/>
              </a:spcAft>
              <a:buClr>
                <a:srgbClr val="000000"/>
              </a:buClr>
              <a:buSzPts val="2300"/>
              <a:buFont typeface="Arial"/>
              <a:buNone/>
            </a:pPr>
            <a:r>
              <a:rPr b="1" i="1" lang="en" sz="1200" u="none" cap="none" strike="noStrike">
                <a:solidFill>
                  <a:schemeClr val="dk1"/>
                </a:solidFill>
                <a:latin typeface="Calibri"/>
                <a:ea typeface="Calibri"/>
                <a:cs typeface="Calibri"/>
                <a:sym typeface="Calibri"/>
              </a:rPr>
              <a:t>Community Engagement Events</a:t>
            </a:r>
            <a:endParaRPr b="1" i="1" sz="1200" u="none" cap="none" strike="noStrike">
              <a:solidFill>
                <a:schemeClr val="dk1"/>
              </a:solidFill>
              <a:latin typeface="Calibri"/>
              <a:ea typeface="Calibri"/>
              <a:cs typeface="Calibri"/>
              <a:sym typeface="Calibri"/>
            </a:endParaRPr>
          </a:p>
        </p:txBody>
      </p:sp>
      <p:sp>
        <p:nvSpPr>
          <p:cNvPr id="173" name="Google Shape;173;p32"/>
          <p:cNvSpPr txBox="1"/>
          <p:nvPr/>
        </p:nvSpPr>
        <p:spPr>
          <a:xfrm>
            <a:off x="3424525" y="3742681"/>
            <a:ext cx="1233600" cy="6978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t/>
            </a:r>
            <a:endParaRPr b="0" i="0" sz="400" u="none" cap="none" strike="noStrike">
              <a:solidFill>
                <a:schemeClr val="dk1"/>
              </a:solidFill>
              <a:highlight>
                <a:srgbClr val="FFFFFF"/>
              </a:highlight>
              <a:latin typeface="Calibri"/>
              <a:ea typeface="Calibri"/>
              <a:cs typeface="Calibri"/>
              <a:sym typeface="Calibri"/>
            </a:endParaRPr>
          </a:p>
          <a:p>
            <a:pPr indent="0" lvl="0" marL="0" marR="0" rtl="0" algn="ctr">
              <a:lnSpc>
                <a:spcPct val="107000"/>
              </a:lnSpc>
              <a:spcBef>
                <a:spcPts val="0"/>
              </a:spcBef>
              <a:spcAft>
                <a:spcPts val="0"/>
              </a:spcAft>
              <a:buClr>
                <a:srgbClr val="000000"/>
              </a:buClr>
              <a:buSzPts val="2300"/>
              <a:buFont typeface="Arial"/>
              <a:buNone/>
            </a:pPr>
            <a:r>
              <a:rPr b="1" i="1" lang="en" sz="1200" u="none" cap="none" strike="noStrike">
                <a:solidFill>
                  <a:schemeClr val="dk1"/>
                </a:solidFill>
                <a:latin typeface="Calibri"/>
                <a:ea typeface="Calibri"/>
                <a:cs typeface="Calibri"/>
                <a:sym typeface="Calibri"/>
              </a:rPr>
              <a:t>Fitness and Wellness Activities</a:t>
            </a:r>
            <a:endParaRPr b="1" i="1" sz="1200" u="none" cap="none" strike="noStrike">
              <a:solidFill>
                <a:schemeClr val="dk1"/>
              </a:solidFill>
              <a:latin typeface="Calibri"/>
              <a:ea typeface="Calibri"/>
              <a:cs typeface="Calibri"/>
              <a:sym typeface="Calibri"/>
            </a:endParaRPr>
          </a:p>
        </p:txBody>
      </p:sp>
      <p:sp>
        <p:nvSpPr>
          <p:cNvPr id="174" name="Google Shape;174;p32"/>
          <p:cNvSpPr txBox="1"/>
          <p:nvPr/>
        </p:nvSpPr>
        <p:spPr>
          <a:xfrm>
            <a:off x="3463225" y="4615576"/>
            <a:ext cx="1156200" cy="361200"/>
          </a:xfrm>
          <a:prstGeom prst="rect">
            <a:avLst/>
          </a:prstGeom>
          <a:solidFill>
            <a:srgbClr val="FFFFFF"/>
          </a:solidFill>
          <a:ln cap="flat" cmpd="sng" w="28575">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t/>
            </a:r>
            <a:endParaRPr b="0" i="0" sz="400" u="none" cap="none" strike="noStrike">
              <a:solidFill>
                <a:schemeClr val="dk1"/>
              </a:solidFill>
              <a:highlight>
                <a:srgbClr val="FFFFFF"/>
              </a:highlight>
              <a:latin typeface="Calibri"/>
              <a:ea typeface="Calibri"/>
              <a:cs typeface="Calibri"/>
              <a:sym typeface="Calibri"/>
            </a:endParaRPr>
          </a:p>
          <a:p>
            <a:pPr indent="0" lvl="0" marL="0" marR="0" rtl="0" algn="ctr">
              <a:lnSpc>
                <a:spcPct val="107000"/>
              </a:lnSpc>
              <a:spcBef>
                <a:spcPts val="0"/>
              </a:spcBef>
              <a:spcAft>
                <a:spcPts val="0"/>
              </a:spcAft>
              <a:buClr>
                <a:srgbClr val="000000"/>
              </a:buClr>
              <a:buSzPts val="2300"/>
              <a:buFont typeface="Arial"/>
              <a:buNone/>
            </a:pPr>
            <a:r>
              <a:rPr b="1" i="1" lang="en" sz="1200" u="none" cap="none" strike="noStrike">
                <a:solidFill>
                  <a:schemeClr val="dk1"/>
                </a:solidFill>
                <a:latin typeface="Calibri"/>
                <a:ea typeface="Calibri"/>
                <a:cs typeface="Calibri"/>
                <a:sym typeface="Calibri"/>
              </a:rPr>
              <a:t>… And More!</a:t>
            </a:r>
            <a:endParaRPr b="1" i="1" sz="1200" u="none" cap="none" strike="noStrike">
              <a:solidFill>
                <a:schemeClr val="dk1"/>
              </a:solidFill>
              <a:latin typeface="Calibri"/>
              <a:ea typeface="Calibri"/>
              <a:cs typeface="Calibri"/>
              <a:sym typeface="Calibri"/>
            </a:endParaRPr>
          </a:p>
        </p:txBody>
      </p:sp>
      <p:pic>
        <p:nvPicPr>
          <p:cNvPr id="175" name="Google Shape;175;p32"/>
          <p:cNvPicPr preferRelativeResize="0"/>
          <p:nvPr/>
        </p:nvPicPr>
        <p:blipFill rotWithShape="1">
          <a:blip r:embed="rId5">
            <a:alphaModFix/>
          </a:blip>
          <a:srcRect b="0" l="25120" r="23907" t="0"/>
          <a:stretch/>
        </p:blipFill>
        <p:spPr>
          <a:xfrm>
            <a:off x="277425" y="1512301"/>
            <a:ext cx="4383150" cy="1990550"/>
          </a:xfrm>
          <a:prstGeom prst="rect">
            <a:avLst/>
          </a:prstGeom>
          <a:noFill/>
          <a:ln cap="flat" cmpd="sng" w="28575">
            <a:solidFill>
              <a:schemeClr val="dk1"/>
            </a:solidFill>
            <a:prstDash val="solid"/>
            <a:round/>
            <a:headEnd len="sm" w="sm" type="none"/>
            <a:tailEnd len="sm" w="sm" type="none"/>
          </a:ln>
        </p:spPr>
      </p:pic>
      <p:pic>
        <p:nvPicPr>
          <p:cNvPr id="176" name="Google Shape;176;p32" title="firstweeks26.png"/>
          <p:cNvPicPr preferRelativeResize="0"/>
          <p:nvPr/>
        </p:nvPicPr>
        <p:blipFill>
          <a:blip r:embed="rId6">
            <a:alphaModFix/>
          </a:blip>
          <a:stretch>
            <a:fillRect/>
          </a:stretch>
        </p:blipFill>
        <p:spPr>
          <a:xfrm>
            <a:off x="8106389" y="4442720"/>
            <a:ext cx="447814" cy="488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33"/>
        </a:solidFill>
      </p:bgPr>
    </p:bg>
    <p:spTree>
      <p:nvGrpSpPr>
        <p:cNvPr id="181" name="Shape 181"/>
        <p:cNvGrpSpPr/>
        <p:nvPr/>
      </p:nvGrpSpPr>
      <p:grpSpPr>
        <a:xfrm>
          <a:off x="0" y="0"/>
          <a:ext cx="0" cy="0"/>
          <a:chOff x="0" y="0"/>
          <a:chExt cx="0" cy="0"/>
        </a:xfrm>
      </p:grpSpPr>
      <p:sp>
        <p:nvSpPr>
          <p:cNvPr id="182" name="Google Shape;182;p33"/>
          <p:cNvSpPr txBox="1"/>
          <p:nvPr/>
        </p:nvSpPr>
        <p:spPr>
          <a:xfrm rot="-61477">
            <a:off x="4575623" y="405878"/>
            <a:ext cx="385862" cy="41556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chemeClr val="dk1"/>
              </a:solidFill>
              <a:latin typeface="Tahoma"/>
              <a:ea typeface="Tahoma"/>
              <a:cs typeface="Tahoma"/>
              <a:sym typeface="Tahoma"/>
            </a:endParaRPr>
          </a:p>
        </p:txBody>
      </p:sp>
      <p:pic>
        <p:nvPicPr>
          <p:cNvPr id="183" name="Google Shape;183;p33" title="Fall Grad Welcome (Instagram Post) FINAL.png"/>
          <p:cNvPicPr preferRelativeResize="0"/>
          <p:nvPr/>
        </p:nvPicPr>
        <p:blipFill rotWithShape="1">
          <a:blip r:embed="rId3">
            <a:alphaModFix/>
          </a:blip>
          <a:srcRect b="17744" l="0" r="0" t="2256"/>
          <a:stretch/>
        </p:blipFill>
        <p:spPr>
          <a:xfrm>
            <a:off x="309725" y="1377075"/>
            <a:ext cx="3550775" cy="3550777"/>
          </a:xfrm>
          <a:prstGeom prst="rect">
            <a:avLst/>
          </a:prstGeom>
          <a:noFill/>
          <a:ln cap="flat" cmpd="sng" w="38100">
            <a:solidFill>
              <a:schemeClr val="dk1"/>
            </a:solidFill>
            <a:prstDash val="solid"/>
            <a:round/>
            <a:headEnd len="sm" w="sm" type="none"/>
            <a:tailEnd len="sm" w="sm" type="none"/>
          </a:ln>
        </p:spPr>
      </p:pic>
      <p:sp>
        <p:nvSpPr>
          <p:cNvPr id="184" name="Google Shape;184;p33"/>
          <p:cNvSpPr txBox="1"/>
          <p:nvPr/>
        </p:nvSpPr>
        <p:spPr>
          <a:xfrm>
            <a:off x="1143000" y="164775"/>
            <a:ext cx="6858000" cy="4929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rPr b="1" lang="en" sz="2300">
                <a:latin typeface="Calibri"/>
                <a:ea typeface="Calibri"/>
                <a:cs typeface="Calibri"/>
                <a:sym typeface="Calibri"/>
              </a:rPr>
              <a:t>Upcoming Programs &amp; Events!</a:t>
            </a:r>
            <a:endParaRPr b="0" i="0" sz="700" u="none" cap="none" strike="noStrike">
              <a:solidFill>
                <a:srgbClr val="000000"/>
              </a:solidFill>
              <a:latin typeface="Arial"/>
              <a:ea typeface="Arial"/>
              <a:cs typeface="Arial"/>
              <a:sym typeface="Arial"/>
            </a:endParaRPr>
          </a:p>
        </p:txBody>
      </p:sp>
      <p:sp>
        <p:nvSpPr>
          <p:cNvPr id="185" name="Google Shape;185;p33"/>
          <p:cNvSpPr txBox="1"/>
          <p:nvPr/>
        </p:nvSpPr>
        <p:spPr>
          <a:xfrm>
            <a:off x="1287150" y="764163"/>
            <a:ext cx="6569700" cy="3612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rPr b="1" i="1" lang="en" sz="2000">
                <a:latin typeface="Calibri"/>
                <a:ea typeface="Calibri"/>
                <a:cs typeface="Calibri"/>
                <a:sym typeface="Calibri"/>
              </a:rPr>
              <a:t>Graduate Student Welcome Reception &amp; Resource Fair</a:t>
            </a:r>
            <a:endParaRPr b="0" i="1" sz="400" u="none" cap="none" strike="noStrike">
              <a:solidFill>
                <a:srgbClr val="000000"/>
              </a:solidFill>
              <a:latin typeface="Arial"/>
              <a:ea typeface="Arial"/>
              <a:cs typeface="Arial"/>
              <a:sym typeface="Arial"/>
            </a:endParaRPr>
          </a:p>
        </p:txBody>
      </p:sp>
      <p:sp>
        <p:nvSpPr>
          <p:cNvPr id="186" name="Google Shape;186;p33"/>
          <p:cNvSpPr txBox="1"/>
          <p:nvPr/>
        </p:nvSpPr>
        <p:spPr>
          <a:xfrm>
            <a:off x="4081475" y="1250029"/>
            <a:ext cx="4842300" cy="16716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rPr lang="en" sz="1600">
                <a:latin typeface="Calibri"/>
                <a:ea typeface="Calibri"/>
                <a:cs typeface="Calibri"/>
                <a:sym typeface="Calibri"/>
              </a:rPr>
              <a:t>All graduate Students are invited to join the Office of Graduate Student Life and </a:t>
            </a:r>
            <a:r>
              <a:rPr lang="en" sz="1600" u="sng">
                <a:solidFill>
                  <a:schemeClr val="hlink"/>
                </a:solidFill>
                <a:latin typeface="Calibri"/>
                <a:ea typeface="Calibri"/>
                <a:cs typeface="Calibri"/>
                <a:sym typeface="Calibri"/>
                <a:hlinkClick r:id="rId4"/>
              </a:rPr>
              <a:t>Graduate Student Association (GSA)</a:t>
            </a:r>
            <a:r>
              <a:rPr lang="en" sz="1600">
                <a:latin typeface="Calibri"/>
                <a:ea typeface="Calibri"/>
                <a:cs typeface="Calibri"/>
                <a:sym typeface="Calibri"/>
              </a:rPr>
              <a:t> to enjoy food and networking while engaging with Graduate Student Organizations and University Departments that provide support services and resources for graduate students!</a:t>
            </a:r>
            <a:endParaRPr sz="1600" u="none" cap="none" strike="noStrike">
              <a:solidFill>
                <a:srgbClr val="000000"/>
              </a:solidFill>
              <a:latin typeface="Calibri"/>
              <a:ea typeface="Calibri"/>
              <a:cs typeface="Calibri"/>
              <a:sym typeface="Calibri"/>
            </a:endParaRPr>
          </a:p>
        </p:txBody>
      </p:sp>
      <p:sp>
        <p:nvSpPr>
          <p:cNvPr id="187" name="Google Shape;187;p33"/>
          <p:cNvSpPr txBox="1"/>
          <p:nvPr/>
        </p:nvSpPr>
        <p:spPr>
          <a:xfrm>
            <a:off x="4309025" y="3046275"/>
            <a:ext cx="4387200" cy="19842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l">
              <a:lnSpc>
                <a:spcPct val="115000"/>
              </a:lnSpc>
              <a:spcBef>
                <a:spcPts val="0"/>
              </a:spcBef>
              <a:spcAft>
                <a:spcPts val="0"/>
              </a:spcAft>
              <a:buClr>
                <a:srgbClr val="000000"/>
              </a:buClr>
              <a:buSzPts val="2300"/>
              <a:buFont typeface="Arial"/>
              <a:buNone/>
            </a:pPr>
            <a:r>
              <a:rPr b="1" lang="en" sz="1500">
                <a:latin typeface="Calibri"/>
                <a:ea typeface="Calibri"/>
                <a:cs typeface="Calibri"/>
                <a:sym typeface="Calibri"/>
              </a:rPr>
              <a:t>     Monday, September 14</a:t>
            </a:r>
            <a:endParaRPr b="1" sz="1500">
              <a:latin typeface="Calibri"/>
              <a:ea typeface="Calibri"/>
              <a:cs typeface="Calibri"/>
              <a:sym typeface="Calibri"/>
            </a:endParaRPr>
          </a:p>
          <a:p>
            <a:pPr indent="0" lvl="0" marL="0" marR="0" rtl="0" algn="l">
              <a:lnSpc>
                <a:spcPct val="115000"/>
              </a:lnSpc>
              <a:spcBef>
                <a:spcPts val="0"/>
              </a:spcBef>
              <a:spcAft>
                <a:spcPts val="0"/>
              </a:spcAft>
              <a:buClr>
                <a:srgbClr val="000000"/>
              </a:buClr>
              <a:buSzPts val="2300"/>
              <a:buFont typeface="Arial"/>
              <a:buNone/>
            </a:pPr>
            <a:r>
              <a:rPr b="1" lang="en" sz="1500">
                <a:latin typeface="Calibri"/>
                <a:ea typeface="Calibri"/>
                <a:cs typeface="Calibri"/>
                <a:sym typeface="Calibri"/>
              </a:rPr>
              <a:t>           3:00pm - 5:00pm</a:t>
            </a:r>
            <a:endParaRPr b="1" sz="1500">
              <a:latin typeface="Calibri"/>
              <a:ea typeface="Calibri"/>
              <a:cs typeface="Calibri"/>
              <a:sym typeface="Calibri"/>
            </a:endParaRPr>
          </a:p>
          <a:p>
            <a:pPr indent="0" lvl="0" marL="0" marR="0" rtl="0" algn="l">
              <a:lnSpc>
                <a:spcPct val="115000"/>
              </a:lnSpc>
              <a:spcBef>
                <a:spcPts val="0"/>
              </a:spcBef>
              <a:spcAft>
                <a:spcPts val="0"/>
              </a:spcAft>
              <a:buClr>
                <a:srgbClr val="000000"/>
              </a:buClr>
              <a:buSzPts val="2300"/>
              <a:buFont typeface="Arial"/>
              <a:buNone/>
            </a:pPr>
            <a:r>
              <a:rPr b="1" lang="en" sz="1500">
                <a:latin typeface="Calibri"/>
                <a:ea typeface="Calibri"/>
                <a:cs typeface="Calibri"/>
                <a:sym typeface="Calibri"/>
              </a:rPr>
              <a:t>        Busch Student Center</a:t>
            </a:r>
            <a:endParaRPr b="1" sz="1500">
              <a:latin typeface="Calibri"/>
              <a:ea typeface="Calibri"/>
              <a:cs typeface="Calibri"/>
              <a:sym typeface="Calibri"/>
            </a:endParaRPr>
          </a:p>
          <a:p>
            <a:pPr indent="0" lvl="0" marL="0" marR="0" rtl="0" algn="l">
              <a:lnSpc>
                <a:spcPct val="115000"/>
              </a:lnSpc>
              <a:spcBef>
                <a:spcPts val="0"/>
              </a:spcBef>
              <a:spcAft>
                <a:spcPts val="0"/>
              </a:spcAft>
              <a:buClr>
                <a:srgbClr val="000000"/>
              </a:buClr>
              <a:buSzPts val="2300"/>
              <a:buFont typeface="Arial"/>
              <a:buNone/>
            </a:pPr>
            <a:r>
              <a:rPr b="1" lang="en" sz="1500">
                <a:latin typeface="Calibri"/>
                <a:ea typeface="Calibri"/>
                <a:cs typeface="Calibri"/>
                <a:sym typeface="Calibri"/>
              </a:rPr>
              <a:t>          Multipurpose Room</a:t>
            </a:r>
            <a:endParaRPr b="1" sz="1500">
              <a:latin typeface="Calibri"/>
              <a:ea typeface="Calibri"/>
              <a:cs typeface="Calibri"/>
              <a:sym typeface="Calibri"/>
            </a:endParaRPr>
          </a:p>
          <a:p>
            <a:pPr indent="0" lvl="0" marL="0" marR="0" rtl="0" algn="l">
              <a:lnSpc>
                <a:spcPct val="115000"/>
              </a:lnSpc>
              <a:spcBef>
                <a:spcPts val="0"/>
              </a:spcBef>
              <a:spcAft>
                <a:spcPts val="0"/>
              </a:spcAft>
              <a:buClr>
                <a:srgbClr val="000000"/>
              </a:buClr>
              <a:buSzPts val="2300"/>
              <a:buFont typeface="Arial"/>
              <a:buNone/>
            </a:pPr>
            <a:r>
              <a:t/>
            </a:r>
            <a:endParaRPr b="1" sz="600">
              <a:latin typeface="Calibri"/>
              <a:ea typeface="Calibri"/>
              <a:cs typeface="Calibri"/>
              <a:sym typeface="Calibri"/>
            </a:endParaRPr>
          </a:p>
          <a:p>
            <a:pPr indent="0" lvl="0" marL="0" rtl="0" algn="l">
              <a:lnSpc>
                <a:spcPct val="107000"/>
              </a:lnSpc>
              <a:spcBef>
                <a:spcPts val="400"/>
              </a:spcBef>
              <a:spcAft>
                <a:spcPts val="0"/>
              </a:spcAft>
              <a:buClr>
                <a:schemeClr val="dk1"/>
              </a:buClr>
              <a:buFont typeface="Arial"/>
              <a:buNone/>
            </a:pPr>
            <a:r>
              <a:rPr b="1" lang="en" sz="1900">
                <a:solidFill>
                  <a:schemeClr val="dk1"/>
                </a:solidFill>
                <a:latin typeface="Calibri"/>
                <a:ea typeface="Calibri"/>
                <a:cs typeface="Calibri"/>
                <a:sym typeface="Calibri"/>
              </a:rPr>
              <a:t>     Scan the QR Code</a:t>
            </a:r>
            <a:endParaRPr b="1" sz="1900">
              <a:solidFill>
                <a:schemeClr val="dk1"/>
              </a:solidFill>
              <a:latin typeface="Calibri"/>
              <a:ea typeface="Calibri"/>
              <a:cs typeface="Calibri"/>
              <a:sym typeface="Calibri"/>
            </a:endParaRPr>
          </a:p>
          <a:p>
            <a:pPr indent="0" lvl="0" marL="0" rtl="0" algn="l">
              <a:lnSpc>
                <a:spcPct val="107000"/>
              </a:lnSpc>
              <a:spcBef>
                <a:spcPts val="400"/>
              </a:spcBef>
              <a:spcAft>
                <a:spcPts val="0"/>
              </a:spcAft>
              <a:buClr>
                <a:schemeClr val="dk1"/>
              </a:buClr>
              <a:buFont typeface="Arial"/>
              <a:buNone/>
            </a:pPr>
            <a:r>
              <a:rPr b="1" lang="en" sz="1900">
                <a:solidFill>
                  <a:schemeClr val="dk1"/>
                </a:solidFill>
                <a:latin typeface="Calibri"/>
                <a:ea typeface="Calibri"/>
                <a:cs typeface="Calibri"/>
                <a:sym typeface="Calibri"/>
              </a:rPr>
              <a:t>       or </a:t>
            </a:r>
            <a:r>
              <a:rPr b="1" lang="en" sz="1900" u="sng">
                <a:solidFill>
                  <a:schemeClr val="hlink"/>
                </a:solidFill>
                <a:latin typeface="Calibri"/>
                <a:ea typeface="Calibri"/>
                <a:cs typeface="Calibri"/>
                <a:sym typeface="Calibri"/>
                <a:hlinkClick r:id="rId5"/>
              </a:rPr>
              <a:t>RSVP online</a:t>
            </a:r>
            <a:r>
              <a:rPr b="1" lang="en" sz="1900">
                <a:solidFill>
                  <a:schemeClr val="dk1"/>
                </a:solidFill>
                <a:latin typeface="Calibri"/>
                <a:ea typeface="Calibri"/>
                <a:cs typeface="Calibri"/>
                <a:sym typeface="Calibri"/>
              </a:rPr>
              <a:t>!</a:t>
            </a:r>
            <a:endParaRPr b="1" sz="19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2300"/>
              <a:buFont typeface="Arial"/>
              <a:buNone/>
            </a:pPr>
            <a:r>
              <a:t/>
            </a:r>
            <a:endParaRPr b="1" sz="1500">
              <a:latin typeface="Calibri"/>
              <a:ea typeface="Calibri"/>
              <a:cs typeface="Calibri"/>
              <a:sym typeface="Calibri"/>
            </a:endParaRPr>
          </a:p>
        </p:txBody>
      </p:sp>
      <p:pic>
        <p:nvPicPr>
          <p:cNvPr id="188" name="Google Shape;188;p33" title="resourcefair2026.png"/>
          <p:cNvPicPr preferRelativeResize="0"/>
          <p:nvPr/>
        </p:nvPicPr>
        <p:blipFill>
          <a:blip r:embed="rId6">
            <a:alphaModFix/>
          </a:blip>
          <a:stretch>
            <a:fillRect/>
          </a:stretch>
        </p:blipFill>
        <p:spPr>
          <a:xfrm>
            <a:off x="6808725" y="3202575"/>
            <a:ext cx="1671600" cy="1671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0133"/>
        </a:solidFill>
      </p:bgPr>
    </p:bg>
    <p:spTree>
      <p:nvGrpSpPr>
        <p:cNvPr id="192" name="Shape 192"/>
        <p:cNvGrpSpPr/>
        <p:nvPr/>
      </p:nvGrpSpPr>
      <p:grpSpPr>
        <a:xfrm>
          <a:off x="0" y="0"/>
          <a:ext cx="0" cy="0"/>
          <a:chOff x="0" y="0"/>
          <a:chExt cx="0" cy="0"/>
        </a:xfrm>
      </p:grpSpPr>
      <p:sp>
        <p:nvSpPr>
          <p:cNvPr id="193" name="Google Shape;193;p34"/>
          <p:cNvSpPr txBox="1"/>
          <p:nvPr/>
        </p:nvSpPr>
        <p:spPr>
          <a:xfrm>
            <a:off x="1143000" y="164775"/>
            <a:ext cx="6858000" cy="5271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rPr b="1" i="0" lang="en" sz="3100" u="none" cap="none" strike="noStrike">
                <a:solidFill>
                  <a:schemeClr val="dk1"/>
                </a:solidFill>
                <a:latin typeface="Calibri"/>
                <a:ea typeface="Calibri"/>
                <a:cs typeface="Calibri"/>
                <a:sym typeface="Calibri"/>
              </a:rPr>
              <a:t>Finding Your Community</a:t>
            </a:r>
            <a:r>
              <a:rPr b="1" i="0" lang="en" sz="2700" u="none" cap="none" strike="noStrike">
                <a:solidFill>
                  <a:srgbClr val="FF0000"/>
                </a:solidFill>
                <a:latin typeface="Calibri"/>
                <a:ea typeface="Calibri"/>
                <a:cs typeface="Calibri"/>
                <a:sym typeface="Calibri"/>
              </a:rPr>
              <a:t> </a:t>
            </a:r>
            <a:endParaRPr b="1" i="0" sz="1100" u="none" cap="none" strike="noStrike">
              <a:solidFill>
                <a:srgbClr val="FF0000"/>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p:txBody>
      </p:sp>
      <p:sp>
        <p:nvSpPr>
          <p:cNvPr id="194" name="Google Shape;194;p34"/>
          <p:cNvSpPr txBox="1"/>
          <p:nvPr/>
        </p:nvSpPr>
        <p:spPr>
          <a:xfrm>
            <a:off x="4858738" y="1044150"/>
            <a:ext cx="4085700" cy="3532500"/>
          </a:xfrm>
          <a:prstGeom prst="rect">
            <a:avLst/>
          </a:prstGeom>
          <a:solidFill>
            <a:schemeClr val="lt1"/>
          </a:solidFill>
          <a:ln cap="flat" cmpd="sng" w="3810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000"/>
              <a:buFont typeface="Arial"/>
              <a:buNone/>
            </a:pPr>
            <a:r>
              <a:rPr b="1" i="0" lang="en" sz="1700" u="none" cap="none" strike="noStrike">
                <a:solidFill>
                  <a:schemeClr val="dk1"/>
                </a:solidFill>
                <a:latin typeface="Calibri"/>
                <a:ea typeface="Calibri"/>
                <a:cs typeface="Calibri"/>
                <a:sym typeface="Calibri"/>
              </a:rPr>
              <a:t>Graduate Affinity Groups</a:t>
            </a:r>
            <a:endParaRPr b="0" i="0" sz="1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0" i="0" lang="en" sz="1400" u="none" cap="none" strike="noStrike">
                <a:solidFill>
                  <a:schemeClr val="dk1"/>
                </a:solidFill>
                <a:latin typeface="Calibri"/>
                <a:ea typeface="Calibri"/>
                <a:cs typeface="Calibri"/>
                <a:sym typeface="Calibri"/>
              </a:rPr>
              <a:t>Interested in joining a peer-led group with other students who share similar backgrounds, social identities, and experiences?  </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t/>
            </a:r>
            <a:endParaRPr b="0" i="0" sz="6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0" i="0" lang="en" sz="1400" u="none" cap="none" strike="noStrike">
                <a:solidFill>
                  <a:schemeClr val="dk1"/>
                </a:solidFill>
                <a:latin typeface="Calibri"/>
                <a:ea typeface="Calibri"/>
                <a:cs typeface="Calibri"/>
                <a:sym typeface="Calibri"/>
              </a:rPr>
              <a:t>Graduate </a:t>
            </a:r>
            <a:r>
              <a:rPr lang="en">
                <a:solidFill>
                  <a:schemeClr val="dk1"/>
                </a:solidFill>
                <a:latin typeface="Calibri"/>
                <a:ea typeface="Calibri"/>
                <a:cs typeface="Calibri"/>
                <a:sym typeface="Calibri"/>
              </a:rPr>
              <a:t>a</a:t>
            </a:r>
            <a:r>
              <a:rPr b="0" i="0" lang="en" sz="1400" u="none" cap="none" strike="noStrike">
                <a:solidFill>
                  <a:schemeClr val="dk1"/>
                </a:solidFill>
                <a:latin typeface="Calibri"/>
                <a:ea typeface="Calibri"/>
                <a:cs typeface="Calibri"/>
                <a:sym typeface="Calibri"/>
              </a:rPr>
              <a:t>ffinity </a:t>
            </a:r>
            <a:r>
              <a:rPr lang="en">
                <a:solidFill>
                  <a:schemeClr val="dk1"/>
                </a:solidFill>
                <a:latin typeface="Calibri"/>
                <a:ea typeface="Calibri"/>
                <a:cs typeface="Calibri"/>
                <a:sym typeface="Calibri"/>
              </a:rPr>
              <a:t>g</a:t>
            </a:r>
            <a:r>
              <a:rPr b="0" i="0" lang="en" sz="1400" u="none" cap="none" strike="noStrike">
                <a:solidFill>
                  <a:schemeClr val="dk1"/>
                </a:solidFill>
                <a:latin typeface="Calibri"/>
                <a:ea typeface="Calibri"/>
                <a:cs typeface="Calibri"/>
                <a:sym typeface="Calibri"/>
              </a:rPr>
              <a:t>roups are a great way to build community with peers. </a:t>
            </a:r>
            <a:r>
              <a:rPr lang="en">
                <a:solidFill>
                  <a:schemeClr val="dk1"/>
                </a:solidFill>
                <a:latin typeface="Calibri"/>
                <a:ea typeface="Calibri"/>
                <a:cs typeface="Calibri"/>
                <a:sym typeface="Calibri"/>
              </a:rPr>
              <a:t>Register by September 4 to receive info about the Fall 2026 Welcome Gatherings!</a:t>
            </a:r>
            <a:r>
              <a:rPr b="0" i="0" lang="en" sz="1400" u="none" cap="none" strike="noStrike">
                <a:solidFill>
                  <a:schemeClr val="dk1"/>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t/>
            </a:r>
            <a:endParaRPr sz="1400">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t/>
            </a:r>
            <a:endParaRPr sz="1400">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t/>
            </a:r>
            <a:endParaRPr sz="1400">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t/>
            </a:r>
            <a:endParaRPr sz="1400">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t/>
            </a:r>
            <a:endParaRPr sz="1400">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t/>
            </a:r>
            <a:endParaRPr sz="14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400">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b="1" lang="en" sz="1400">
                <a:solidFill>
                  <a:schemeClr val="dk1"/>
                </a:solidFill>
                <a:latin typeface="Calibri"/>
                <a:ea typeface="Calibri"/>
                <a:cs typeface="Calibri"/>
                <a:sym typeface="Calibri"/>
              </a:rPr>
              <a:t>Click </a:t>
            </a:r>
            <a:r>
              <a:rPr b="1" lang="en" sz="1400" u="sng">
                <a:solidFill>
                  <a:schemeClr val="accent5"/>
                </a:solidFill>
                <a:latin typeface="Calibri"/>
                <a:ea typeface="Calibri"/>
                <a:cs typeface="Calibri"/>
                <a:sym typeface="Calibri"/>
                <a:hlinkClick r:id="rId3">
                  <a:extLst>
                    <a:ext uri="{A12FA001-AC4F-418D-AE19-62706E023703}">
                      <ahyp:hlinkClr val="tx"/>
                    </a:ext>
                  </a:extLst>
                </a:hlinkClick>
              </a:rPr>
              <a:t>HERE</a:t>
            </a:r>
            <a:r>
              <a:rPr b="1" lang="en" sz="1400">
                <a:solidFill>
                  <a:schemeClr val="dk1"/>
                </a:solidFill>
                <a:latin typeface="Calibri"/>
                <a:ea typeface="Calibri"/>
                <a:cs typeface="Calibri"/>
                <a:sym typeface="Calibri"/>
              </a:rPr>
              <a:t> or scan QR code to </a:t>
            </a:r>
            <a:r>
              <a:rPr b="1" lang="en">
                <a:solidFill>
                  <a:schemeClr val="dk1"/>
                </a:solidFill>
                <a:latin typeface="Calibri"/>
                <a:ea typeface="Calibri"/>
                <a:cs typeface="Calibri"/>
                <a:sym typeface="Calibri"/>
              </a:rPr>
              <a:t>register</a:t>
            </a:r>
            <a:r>
              <a:rPr b="1" lang="en" sz="1400">
                <a:solidFill>
                  <a:schemeClr val="dk1"/>
                </a:solidFill>
                <a:latin typeface="Calibri"/>
                <a:ea typeface="Calibri"/>
                <a:cs typeface="Calibri"/>
                <a:sym typeface="Calibri"/>
              </a:rPr>
              <a:t>! </a:t>
            </a:r>
            <a:endParaRPr b="1" sz="1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i="0" sz="600" u="none" cap="none" strike="noStrike">
              <a:solidFill>
                <a:schemeClr val="lt1"/>
              </a:solidFill>
              <a:latin typeface="Calibri"/>
              <a:ea typeface="Calibri"/>
              <a:cs typeface="Calibri"/>
              <a:sym typeface="Calibri"/>
            </a:endParaRPr>
          </a:p>
        </p:txBody>
      </p:sp>
      <p:sp>
        <p:nvSpPr>
          <p:cNvPr id="195" name="Google Shape;195;p34"/>
          <p:cNvSpPr txBox="1"/>
          <p:nvPr/>
        </p:nvSpPr>
        <p:spPr>
          <a:xfrm>
            <a:off x="456019" y="2008406"/>
            <a:ext cx="4263000" cy="27399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lang="en" sz="1600" u="sng">
                <a:solidFill>
                  <a:schemeClr val="dk1"/>
                </a:solidFill>
                <a:latin typeface="Calibri"/>
                <a:ea typeface="Calibri"/>
                <a:cs typeface="Calibri"/>
                <a:sym typeface="Calibri"/>
              </a:rPr>
              <a:t>NINE </a:t>
            </a:r>
            <a:r>
              <a:rPr b="1" i="0" lang="en" sz="1600" u="sng" cap="none" strike="noStrike">
                <a:solidFill>
                  <a:schemeClr val="dk1"/>
                </a:solidFill>
                <a:latin typeface="Calibri"/>
                <a:ea typeface="Calibri"/>
                <a:cs typeface="Calibri"/>
                <a:sym typeface="Calibri"/>
              </a:rPr>
              <a:t>Peer-led Graduate Affinity Groups:</a:t>
            </a:r>
            <a:endParaRPr b="1" i="0" sz="1600" u="sng"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t/>
            </a:r>
            <a:endParaRPr b="1" sz="1200" u="sng">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
              <a:buFont typeface="Arial"/>
              <a:buNone/>
            </a:pPr>
            <a:r>
              <a:t/>
            </a:r>
            <a:endParaRPr b="0" i="0" sz="300" u="sng" cap="none" strike="noStrike">
              <a:solidFill>
                <a:schemeClr val="dk1"/>
              </a:solidFill>
              <a:latin typeface="Calibri"/>
              <a:ea typeface="Calibri"/>
              <a:cs typeface="Calibri"/>
              <a:sym typeface="Calibri"/>
            </a:endParaRPr>
          </a:p>
          <a:p>
            <a:pPr indent="-260350" lvl="0" marL="342900" rtl="0" algn="l">
              <a:spcBef>
                <a:spcPts val="0"/>
              </a:spcBef>
              <a:spcAft>
                <a:spcPts val="0"/>
              </a:spcAft>
              <a:buClr>
                <a:schemeClr val="dk1"/>
              </a:buClr>
              <a:buSzPts val="1500"/>
              <a:buFont typeface="Calibri"/>
              <a:buChar char="●"/>
            </a:pPr>
            <a:r>
              <a:rPr b="1" lang="en" sz="1500">
                <a:solidFill>
                  <a:schemeClr val="dk1"/>
                </a:solidFill>
                <a:latin typeface="Calibri"/>
                <a:ea typeface="Calibri"/>
                <a:cs typeface="Calibri"/>
                <a:sym typeface="Calibri"/>
              </a:rPr>
              <a:t>African</a:t>
            </a:r>
            <a:r>
              <a:rPr lang="en" sz="1500">
                <a:solidFill>
                  <a:schemeClr val="dk1"/>
                </a:solidFill>
                <a:latin typeface="Calibri"/>
                <a:ea typeface="Calibri"/>
                <a:cs typeface="Calibri"/>
                <a:sym typeface="Calibri"/>
              </a:rPr>
              <a:t> Graduate Student Group</a:t>
            </a:r>
            <a:endParaRPr sz="1500">
              <a:solidFill>
                <a:schemeClr val="dk1"/>
              </a:solidFill>
              <a:latin typeface="Calibri"/>
              <a:ea typeface="Calibri"/>
              <a:cs typeface="Calibri"/>
              <a:sym typeface="Calibri"/>
            </a:endParaRPr>
          </a:p>
          <a:p>
            <a:pPr indent="-260350" lvl="0" marL="342900" marR="0" rtl="0" algn="l">
              <a:lnSpc>
                <a:spcPct val="100000"/>
              </a:lnSpc>
              <a:spcBef>
                <a:spcPts val="0"/>
              </a:spcBef>
              <a:spcAft>
                <a:spcPts val="0"/>
              </a:spcAft>
              <a:buClr>
                <a:schemeClr val="dk1"/>
              </a:buClr>
              <a:buSzPts val="1500"/>
              <a:buFont typeface="Calibri"/>
              <a:buChar char="●"/>
            </a:pPr>
            <a:r>
              <a:rPr b="1" i="0" lang="en" sz="1500" u="none" cap="none" strike="noStrike">
                <a:solidFill>
                  <a:schemeClr val="dk1"/>
                </a:solidFill>
                <a:latin typeface="Calibri"/>
                <a:ea typeface="Calibri"/>
                <a:cs typeface="Calibri"/>
                <a:sym typeface="Calibri"/>
              </a:rPr>
              <a:t>BIPOC LGBTQIA2S+ </a:t>
            </a:r>
            <a:r>
              <a:rPr b="0" i="0" lang="en" sz="1500" u="none" cap="none" strike="noStrike">
                <a:solidFill>
                  <a:schemeClr val="dk1"/>
                </a:solidFill>
                <a:latin typeface="Calibri"/>
                <a:ea typeface="Calibri"/>
                <a:cs typeface="Calibri"/>
                <a:sym typeface="Calibri"/>
              </a:rPr>
              <a:t>Graduate Student Group</a:t>
            </a:r>
            <a:endParaRPr b="0" i="0" sz="1500" u="none" cap="none" strike="noStrike">
              <a:solidFill>
                <a:schemeClr val="dk1"/>
              </a:solidFill>
              <a:latin typeface="Calibri"/>
              <a:ea typeface="Calibri"/>
              <a:cs typeface="Calibri"/>
              <a:sym typeface="Calibri"/>
            </a:endParaRPr>
          </a:p>
          <a:p>
            <a:pPr indent="-260350" lvl="0" marL="342900" marR="0" rtl="0" algn="l">
              <a:lnSpc>
                <a:spcPct val="100000"/>
              </a:lnSpc>
              <a:spcBef>
                <a:spcPts val="0"/>
              </a:spcBef>
              <a:spcAft>
                <a:spcPts val="0"/>
              </a:spcAft>
              <a:buClr>
                <a:schemeClr val="dk1"/>
              </a:buClr>
              <a:buSzPts val="1500"/>
              <a:buFont typeface="Calibri"/>
              <a:buChar char="●"/>
            </a:pPr>
            <a:r>
              <a:rPr b="1" i="0" lang="en" sz="1500" u="none" cap="none" strike="noStrike">
                <a:solidFill>
                  <a:schemeClr val="dk1"/>
                </a:solidFill>
                <a:latin typeface="Calibri"/>
                <a:ea typeface="Calibri"/>
                <a:cs typeface="Calibri"/>
                <a:sym typeface="Calibri"/>
              </a:rPr>
              <a:t>Caribbean </a:t>
            </a:r>
            <a:r>
              <a:rPr b="0" i="0" lang="en" sz="1500" u="none" cap="none" strike="noStrike">
                <a:solidFill>
                  <a:schemeClr val="dk1"/>
                </a:solidFill>
                <a:latin typeface="Calibri"/>
                <a:ea typeface="Calibri"/>
                <a:cs typeface="Calibri"/>
                <a:sym typeface="Calibri"/>
              </a:rPr>
              <a:t>Graduate Student Group</a:t>
            </a:r>
            <a:endParaRPr b="0" i="0" sz="1500" u="none" cap="none" strike="noStrike">
              <a:solidFill>
                <a:schemeClr val="dk1"/>
              </a:solidFill>
              <a:latin typeface="Calibri"/>
              <a:ea typeface="Calibri"/>
              <a:cs typeface="Calibri"/>
              <a:sym typeface="Calibri"/>
            </a:endParaRPr>
          </a:p>
          <a:p>
            <a:pPr indent="-260350" lvl="0" marL="342900" marR="0" rtl="0" algn="l">
              <a:lnSpc>
                <a:spcPct val="100000"/>
              </a:lnSpc>
              <a:spcBef>
                <a:spcPts val="0"/>
              </a:spcBef>
              <a:spcAft>
                <a:spcPts val="0"/>
              </a:spcAft>
              <a:buClr>
                <a:schemeClr val="dk1"/>
              </a:buClr>
              <a:buSzPts val="1500"/>
              <a:buFont typeface="Calibri"/>
              <a:buChar char="●"/>
            </a:pPr>
            <a:r>
              <a:rPr b="1" lang="en" sz="1500">
                <a:solidFill>
                  <a:schemeClr val="dk1"/>
                </a:solidFill>
                <a:latin typeface="Calibri"/>
                <a:ea typeface="Calibri"/>
                <a:cs typeface="Calibri"/>
                <a:sym typeface="Calibri"/>
              </a:rPr>
              <a:t>C</a:t>
            </a:r>
            <a:r>
              <a:rPr b="1" i="0" lang="en" sz="1500" u="none" cap="none" strike="noStrike">
                <a:solidFill>
                  <a:schemeClr val="dk1"/>
                </a:solidFill>
                <a:latin typeface="Calibri"/>
                <a:ea typeface="Calibri"/>
                <a:cs typeface="Calibri"/>
                <a:sym typeface="Calibri"/>
              </a:rPr>
              <a:t>hinese</a:t>
            </a:r>
            <a:r>
              <a:rPr b="0" i="0" lang="en" sz="1500" u="none" cap="none" strike="noStrike">
                <a:solidFill>
                  <a:schemeClr val="dk1"/>
                </a:solidFill>
                <a:latin typeface="Calibri"/>
                <a:ea typeface="Calibri"/>
                <a:cs typeface="Calibri"/>
                <a:sym typeface="Calibri"/>
              </a:rPr>
              <a:t> Graduate Student Group</a:t>
            </a:r>
            <a:endParaRPr b="0" i="0" sz="1500" u="none" cap="none" strike="noStrike">
              <a:solidFill>
                <a:schemeClr val="dk1"/>
              </a:solidFill>
              <a:latin typeface="Calibri"/>
              <a:ea typeface="Calibri"/>
              <a:cs typeface="Calibri"/>
              <a:sym typeface="Calibri"/>
            </a:endParaRPr>
          </a:p>
          <a:p>
            <a:pPr indent="-260350" lvl="0" marL="342900" marR="0" rtl="0" algn="l">
              <a:lnSpc>
                <a:spcPct val="100000"/>
              </a:lnSpc>
              <a:spcBef>
                <a:spcPts val="0"/>
              </a:spcBef>
              <a:spcAft>
                <a:spcPts val="0"/>
              </a:spcAft>
              <a:buClr>
                <a:schemeClr val="dk1"/>
              </a:buClr>
              <a:buSzPts val="1500"/>
              <a:buFont typeface="Calibri"/>
              <a:buChar char="●"/>
            </a:pPr>
            <a:r>
              <a:rPr b="1" lang="en" sz="1500">
                <a:solidFill>
                  <a:schemeClr val="dk1"/>
                </a:solidFill>
                <a:latin typeface="Calibri"/>
                <a:ea typeface="Calibri"/>
                <a:cs typeface="Calibri"/>
                <a:sym typeface="Calibri"/>
              </a:rPr>
              <a:t>Latino/a/e/x</a:t>
            </a:r>
            <a:r>
              <a:rPr lang="en" sz="1500">
                <a:solidFill>
                  <a:schemeClr val="dk1"/>
                </a:solidFill>
                <a:latin typeface="Calibri"/>
                <a:ea typeface="Calibri"/>
                <a:cs typeface="Calibri"/>
                <a:sym typeface="Calibri"/>
              </a:rPr>
              <a:t> Graduate Student Group</a:t>
            </a:r>
            <a:endParaRPr sz="1500">
              <a:solidFill>
                <a:schemeClr val="dk1"/>
              </a:solidFill>
              <a:latin typeface="Calibri"/>
              <a:ea typeface="Calibri"/>
              <a:cs typeface="Calibri"/>
              <a:sym typeface="Calibri"/>
            </a:endParaRPr>
          </a:p>
          <a:p>
            <a:pPr indent="-260350" lvl="0" marL="342900" marR="0" rtl="0" algn="l">
              <a:lnSpc>
                <a:spcPct val="100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Multicultural Graduate Students (</a:t>
            </a:r>
            <a:r>
              <a:rPr b="1" lang="en" sz="1500">
                <a:solidFill>
                  <a:schemeClr val="dk1"/>
                </a:solidFill>
                <a:latin typeface="Calibri"/>
                <a:ea typeface="Calibri"/>
                <a:cs typeface="Calibri"/>
                <a:sym typeface="Calibri"/>
              </a:rPr>
              <a:t>Third Culture</a:t>
            </a:r>
            <a:r>
              <a:rPr lang="en" sz="1500">
                <a:solidFill>
                  <a:schemeClr val="dk1"/>
                </a:solidFill>
                <a:latin typeface="Calibri"/>
                <a:ea typeface="Calibri"/>
                <a:cs typeface="Calibri"/>
                <a:sym typeface="Calibri"/>
              </a:rPr>
              <a:t>)</a:t>
            </a:r>
            <a:endParaRPr sz="1500">
              <a:solidFill>
                <a:schemeClr val="dk1"/>
              </a:solidFill>
              <a:latin typeface="Calibri"/>
              <a:ea typeface="Calibri"/>
              <a:cs typeface="Calibri"/>
              <a:sym typeface="Calibri"/>
            </a:endParaRPr>
          </a:p>
          <a:p>
            <a:pPr indent="-260350" lvl="0" marL="342900" marR="0" rtl="0" algn="l">
              <a:lnSpc>
                <a:spcPct val="100000"/>
              </a:lnSpc>
              <a:spcBef>
                <a:spcPts val="0"/>
              </a:spcBef>
              <a:spcAft>
                <a:spcPts val="0"/>
              </a:spcAft>
              <a:buClr>
                <a:schemeClr val="dk1"/>
              </a:buClr>
              <a:buSzPts val="1500"/>
              <a:buFont typeface="Calibri"/>
              <a:buChar char="●"/>
            </a:pPr>
            <a:r>
              <a:rPr b="0" i="0" lang="en" sz="1500" u="none" cap="none" strike="noStrike">
                <a:solidFill>
                  <a:schemeClr val="dk1"/>
                </a:solidFill>
                <a:latin typeface="Calibri"/>
                <a:ea typeface="Calibri"/>
                <a:cs typeface="Calibri"/>
                <a:sym typeface="Calibri"/>
              </a:rPr>
              <a:t>R</a:t>
            </a:r>
            <a:r>
              <a:rPr lang="en" sz="1500">
                <a:solidFill>
                  <a:schemeClr val="dk1"/>
                </a:solidFill>
                <a:latin typeface="Calibri"/>
                <a:ea typeface="Calibri"/>
                <a:cs typeface="Calibri"/>
                <a:sym typeface="Calibri"/>
              </a:rPr>
              <a:t>U</a:t>
            </a:r>
            <a:r>
              <a:rPr b="0" i="0" lang="en" sz="1500" u="none" cap="none" strike="noStrike">
                <a:solidFill>
                  <a:schemeClr val="dk1"/>
                </a:solidFill>
                <a:latin typeface="Calibri"/>
                <a:ea typeface="Calibri"/>
                <a:cs typeface="Calibri"/>
                <a:sym typeface="Calibri"/>
              </a:rPr>
              <a:t> </a:t>
            </a:r>
            <a:r>
              <a:rPr b="1" i="0" lang="en" sz="1500" u="none" cap="none" strike="noStrike">
                <a:solidFill>
                  <a:schemeClr val="dk1"/>
                </a:solidFill>
                <a:latin typeface="Calibri"/>
                <a:ea typeface="Calibri"/>
                <a:cs typeface="Calibri"/>
                <a:sym typeface="Calibri"/>
              </a:rPr>
              <a:t>International</a:t>
            </a:r>
            <a:r>
              <a:rPr b="0" i="0" lang="en" sz="1500" u="none" cap="none" strike="noStrike">
                <a:solidFill>
                  <a:schemeClr val="dk1"/>
                </a:solidFill>
                <a:latin typeface="Calibri"/>
                <a:ea typeface="Calibri"/>
                <a:cs typeface="Calibri"/>
                <a:sym typeface="Calibri"/>
              </a:rPr>
              <a:t> Graduate Students (RINGS</a:t>
            </a:r>
            <a:r>
              <a:rPr lang="en" sz="1500">
                <a:solidFill>
                  <a:schemeClr val="dk1"/>
                </a:solidFill>
                <a:latin typeface="Calibri"/>
                <a:ea typeface="Calibri"/>
                <a:cs typeface="Calibri"/>
                <a:sym typeface="Calibri"/>
              </a:rPr>
              <a:t>)</a:t>
            </a:r>
            <a:endParaRPr b="0" i="0" sz="1500" u="none" cap="none" strike="noStrike">
              <a:solidFill>
                <a:schemeClr val="dk1"/>
              </a:solidFill>
              <a:latin typeface="Calibri"/>
              <a:ea typeface="Calibri"/>
              <a:cs typeface="Calibri"/>
              <a:sym typeface="Calibri"/>
            </a:endParaRPr>
          </a:p>
          <a:p>
            <a:pPr indent="-260350" lvl="0" marL="342900" marR="0" rtl="0" algn="l">
              <a:lnSpc>
                <a:spcPct val="100000"/>
              </a:lnSpc>
              <a:spcBef>
                <a:spcPts val="0"/>
              </a:spcBef>
              <a:spcAft>
                <a:spcPts val="0"/>
              </a:spcAft>
              <a:buClr>
                <a:schemeClr val="dk1"/>
              </a:buClr>
              <a:buSzPts val="1500"/>
              <a:buFont typeface="Calibri"/>
              <a:buChar char="●"/>
            </a:pPr>
            <a:r>
              <a:rPr b="0" i="0" lang="en" sz="1500" u="none" cap="none" strike="noStrike">
                <a:solidFill>
                  <a:schemeClr val="dk1"/>
                </a:solidFill>
                <a:latin typeface="Calibri"/>
                <a:ea typeface="Calibri"/>
                <a:cs typeface="Calibri"/>
                <a:sym typeface="Calibri"/>
              </a:rPr>
              <a:t>Supporting </a:t>
            </a:r>
            <a:r>
              <a:rPr b="1" i="0" lang="en" sz="1500" u="none" cap="none" strike="noStrike">
                <a:solidFill>
                  <a:schemeClr val="dk1"/>
                </a:solidFill>
                <a:latin typeface="Calibri"/>
                <a:ea typeface="Calibri"/>
                <a:cs typeface="Calibri"/>
                <a:sym typeface="Calibri"/>
              </a:rPr>
              <a:t>Neurodiversity</a:t>
            </a:r>
            <a:r>
              <a:rPr b="0" i="0" lang="en" sz="1500" u="none" cap="none" strike="noStrike">
                <a:solidFill>
                  <a:schemeClr val="dk1"/>
                </a:solidFill>
                <a:latin typeface="Calibri"/>
                <a:ea typeface="Calibri"/>
                <a:cs typeface="Calibri"/>
                <a:sym typeface="Calibri"/>
              </a:rPr>
              <a:t> at Rutgers</a:t>
            </a:r>
            <a:endParaRPr b="0" i="0" sz="1500" u="none" cap="none" strike="noStrike">
              <a:solidFill>
                <a:schemeClr val="dk1"/>
              </a:solidFill>
              <a:latin typeface="Calibri"/>
              <a:ea typeface="Calibri"/>
              <a:cs typeface="Calibri"/>
              <a:sym typeface="Calibri"/>
            </a:endParaRPr>
          </a:p>
          <a:p>
            <a:pPr indent="-260350" lvl="0" marL="342900" marR="0" rtl="0" algn="l">
              <a:lnSpc>
                <a:spcPct val="100000"/>
              </a:lnSpc>
              <a:spcBef>
                <a:spcPts val="0"/>
              </a:spcBef>
              <a:spcAft>
                <a:spcPts val="0"/>
              </a:spcAft>
              <a:buClr>
                <a:schemeClr val="dk1"/>
              </a:buClr>
              <a:buSzPts val="1500"/>
              <a:buFont typeface="Calibri"/>
              <a:buChar char="●"/>
            </a:pPr>
            <a:r>
              <a:rPr b="1" lang="en" sz="1500">
                <a:solidFill>
                  <a:schemeClr val="dk1"/>
                </a:solidFill>
                <a:latin typeface="Calibri"/>
                <a:ea typeface="Calibri"/>
                <a:cs typeface="Calibri"/>
                <a:sym typeface="Calibri"/>
              </a:rPr>
              <a:t>Southeast Asian</a:t>
            </a:r>
            <a:r>
              <a:rPr lang="en" sz="1500">
                <a:solidFill>
                  <a:schemeClr val="dk1"/>
                </a:solidFill>
                <a:latin typeface="Calibri"/>
                <a:ea typeface="Calibri"/>
                <a:cs typeface="Calibri"/>
                <a:sym typeface="Calibri"/>
              </a:rPr>
              <a:t> Graduate Student Group (SEA)</a:t>
            </a:r>
            <a:endParaRPr sz="1500">
              <a:solidFill>
                <a:schemeClr val="dk1"/>
              </a:solidFill>
              <a:latin typeface="Calibri"/>
              <a:ea typeface="Calibri"/>
              <a:cs typeface="Calibri"/>
              <a:sym typeface="Calibri"/>
            </a:endParaRPr>
          </a:p>
        </p:txBody>
      </p:sp>
      <p:pic>
        <p:nvPicPr>
          <p:cNvPr id="196" name="Google Shape;196;p34" title="Call for facilitators 2025.png"/>
          <p:cNvPicPr preferRelativeResize="0"/>
          <p:nvPr/>
        </p:nvPicPr>
        <p:blipFill rotWithShape="1">
          <a:blip r:embed="rId4">
            <a:alphaModFix/>
          </a:blip>
          <a:srcRect b="73624" l="0" r="0" t="10410"/>
          <a:stretch/>
        </p:blipFill>
        <p:spPr>
          <a:xfrm>
            <a:off x="456019" y="896325"/>
            <a:ext cx="4262852" cy="907705"/>
          </a:xfrm>
          <a:prstGeom prst="rect">
            <a:avLst/>
          </a:prstGeom>
          <a:noFill/>
          <a:ln cap="flat" cmpd="sng" w="28575">
            <a:solidFill>
              <a:schemeClr val="dk1"/>
            </a:solidFill>
            <a:prstDash val="solid"/>
            <a:round/>
            <a:headEnd len="sm" w="sm" type="none"/>
            <a:tailEnd len="sm" w="sm" type="none"/>
          </a:ln>
        </p:spPr>
      </p:pic>
      <p:pic>
        <p:nvPicPr>
          <p:cNvPr id="197" name="Google Shape;197;p34" title="fall26affinity.png"/>
          <p:cNvPicPr preferRelativeResize="0"/>
          <p:nvPr/>
        </p:nvPicPr>
        <p:blipFill>
          <a:blip r:embed="rId5">
            <a:alphaModFix/>
          </a:blip>
          <a:stretch>
            <a:fillRect/>
          </a:stretch>
        </p:blipFill>
        <p:spPr>
          <a:xfrm>
            <a:off x="6305550" y="2802470"/>
            <a:ext cx="1316300" cy="1316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0133"/>
        </a:solidFill>
      </p:bgPr>
    </p:bg>
    <p:spTree>
      <p:nvGrpSpPr>
        <p:cNvPr id="201" name="Shape 201"/>
        <p:cNvGrpSpPr/>
        <p:nvPr/>
      </p:nvGrpSpPr>
      <p:grpSpPr>
        <a:xfrm>
          <a:off x="0" y="0"/>
          <a:ext cx="0" cy="0"/>
          <a:chOff x="0" y="0"/>
          <a:chExt cx="0" cy="0"/>
        </a:xfrm>
      </p:grpSpPr>
      <p:sp>
        <p:nvSpPr>
          <p:cNvPr id="202" name="Google Shape;202;p35"/>
          <p:cNvSpPr txBox="1"/>
          <p:nvPr/>
        </p:nvSpPr>
        <p:spPr>
          <a:xfrm>
            <a:off x="1143000" y="164775"/>
            <a:ext cx="6858000" cy="5271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rPr b="1" i="0" lang="en" sz="3100" u="none" cap="none" strike="noStrike">
                <a:solidFill>
                  <a:schemeClr val="dk1"/>
                </a:solidFill>
                <a:latin typeface="Calibri"/>
                <a:ea typeface="Calibri"/>
                <a:cs typeface="Calibri"/>
                <a:sym typeface="Calibri"/>
              </a:rPr>
              <a:t>Finding Your Community</a:t>
            </a:r>
            <a:r>
              <a:rPr b="1" i="0" lang="en" sz="2700" u="none" cap="none" strike="noStrike">
                <a:solidFill>
                  <a:srgbClr val="FF0000"/>
                </a:solidFill>
                <a:latin typeface="Calibri"/>
                <a:ea typeface="Calibri"/>
                <a:cs typeface="Calibri"/>
                <a:sym typeface="Calibri"/>
              </a:rPr>
              <a:t> </a:t>
            </a:r>
            <a:endParaRPr b="1" i="0" sz="1100" u="none" cap="none" strike="noStrike">
              <a:solidFill>
                <a:srgbClr val="FF0000"/>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p:txBody>
      </p:sp>
      <p:sp>
        <p:nvSpPr>
          <p:cNvPr id="203" name="Google Shape;203;p35"/>
          <p:cNvSpPr txBox="1"/>
          <p:nvPr/>
        </p:nvSpPr>
        <p:spPr>
          <a:xfrm>
            <a:off x="2181150" y="886850"/>
            <a:ext cx="4781700" cy="330900"/>
          </a:xfrm>
          <a:prstGeom prst="rect">
            <a:avLst/>
          </a:prstGeom>
          <a:solidFill>
            <a:schemeClr val="lt1"/>
          </a:solidFill>
          <a:ln cap="flat" cmpd="sng" w="38100">
            <a:solidFill>
              <a:schemeClr val="dk1"/>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000"/>
              <a:buFont typeface="Arial"/>
              <a:buNone/>
            </a:pPr>
            <a:r>
              <a:rPr b="1" lang="en" sz="1700">
                <a:solidFill>
                  <a:schemeClr val="dk1"/>
                </a:solidFill>
                <a:latin typeface="Calibri"/>
                <a:ea typeface="Calibri"/>
                <a:cs typeface="Calibri"/>
                <a:sym typeface="Calibri"/>
              </a:rPr>
              <a:t>Graduate Student Socials @ the Cultural Centers</a:t>
            </a:r>
            <a:endParaRPr b="1" i="0" sz="600" u="none" cap="none" strike="noStrike">
              <a:solidFill>
                <a:schemeClr val="lt1"/>
              </a:solidFill>
              <a:latin typeface="Calibri"/>
              <a:ea typeface="Calibri"/>
              <a:cs typeface="Calibri"/>
              <a:sym typeface="Calibri"/>
            </a:endParaRPr>
          </a:p>
        </p:txBody>
      </p:sp>
      <p:sp>
        <p:nvSpPr>
          <p:cNvPr id="204" name="Google Shape;204;p35"/>
          <p:cNvSpPr txBox="1"/>
          <p:nvPr/>
        </p:nvSpPr>
        <p:spPr>
          <a:xfrm>
            <a:off x="128350" y="1481450"/>
            <a:ext cx="4042500" cy="16098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130000"/>
              </a:lnSpc>
              <a:spcBef>
                <a:spcPts val="1900"/>
              </a:spcBef>
              <a:spcAft>
                <a:spcPts val="0"/>
              </a:spcAft>
              <a:buNone/>
            </a:pPr>
            <a:r>
              <a:rPr b="1" lang="en" sz="1550">
                <a:solidFill>
                  <a:srgbClr val="CC0033"/>
                </a:solidFill>
                <a:latin typeface="Calibri"/>
                <a:ea typeface="Calibri"/>
                <a:cs typeface="Calibri"/>
                <a:sym typeface="Calibri"/>
              </a:rPr>
              <a:t>LGBTQIA2S+ Grad Student Welcome</a:t>
            </a:r>
            <a:br>
              <a:rPr b="1" lang="en" sz="1550">
                <a:solidFill>
                  <a:srgbClr val="CC0033"/>
                </a:solidFill>
                <a:latin typeface="Calibri"/>
                <a:ea typeface="Calibri"/>
                <a:cs typeface="Calibri"/>
                <a:sym typeface="Calibri"/>
              </a:rPr>
            </a:br>
            <a:r>
              <a:rPr b="1" lang="en" sz="1550">
                <a:solidFill>
                  <a:srgbClr val="CC0033"/>
                </a:solidFill>
                <a:latin typeface="Calibri"/>
                <a:ea typeface="Calibri"/>
                <a:cs typeface="Calibri"/>
                <a:sym typeface="Calibri"/>
              </a:rPr>
              <a:t>Wednesday, September 9, 5:00pm – 7:00pm</a:t>
            </a:r>
            <a:endParaRPr b="1" sz="1550">
              <a:solidFill>
                <a:srgbClr val="CC0033"/>
              </a:solidFill>
              <a:latin typeface="Calibri"/>
              <a:ea typeface="Calibri"/>
              <a:cs typeface="Calibri"/>
              <a:sym typeface="Calibri"/>
            </a:endParaRPr>
          </a:p>
          <a:p>
            <a:pPr indent="0" lvl="0" marL="0" rtl="0" algn="ctr">
              <a:lnSpc>
                <a:spcPct val="115000"/>
              </a:lnSpc>
              <a:spcBef>
                <a:spcPts val="400"/>
              </a:spcBef>
              <a:spcAft>
                <a:spcPts val="0"/>
              </a:spcAft>
              <a:buNone/>
            </a:pPr>
            <a:r>
              <a:rPr lang="en" sz="1100" u="sng">
                <a:solidFill>
                  <a:schemeClr val="dk1"/>
                </a:solidFill>
                <a:latin typeface="Calibri"/>
                <a:ea typeface="Calibri"/>
                <a:cs typeface="Calibri"/>
                <a:sym typeface="Calibri"/>
              </a:rPr>
              <a:t>Location: Center for Social Justice Education and LGBT Communities (17 Bartlett St., College Ave. Campus)</a:t>
            </a:r>
            <a:br>
              <a:rPr lang="en" sz="1100" u="sng">
                <a:solidFill>
                  <a:schemeClr val="dk1"/>
                </a:solidFill>
                <a:latin typeface="Calibri"/>
                <a:ea typeface="Calibri"/>
                <a:cs typeface="Calibri"/>
                <a:sym typeface="Calibri"/>
              </a:rPr>
            </a:br>
            <a:r>
              <a:rPr lang="en" sz="1100">
                <a:solidFill>
                  <a:schemeClr val="dk1"/>
                </a:solidFill>
                <a:latin typeface="Calibri"/>
                <a:ea typeface="Calibri"/>
                <a:cs typeface="Calibri"/>
                <a:sym typeface="Calibri"/>
              </a:rPr>
              <a:t>Join us at SJE to mingle, connect, and enjoy good food and music while in community with your fellow master's and doctoral peers. </a:t>
            </a:r>
            <a:endParaRPr b="1" sz="1500" u="sng">
              <a:solidFill>
                <a:schemeClr val="dk1"/>
              </a:solidFill>
              <a:latin typeface="Calibri"/>
              <a:ea typeface="Calibri"/>
              <a:cs typeface="Calibri"/>
              <a:sym typeface="Calibri"/>
            </a:endParaRPr>
          </a:p>
        </p:txBody>
      </p:sp>
      <p:sp>
        <p:nvSpPr>
          <p:cNvPr id="205" name="Google Shape;205;p35"/>
          <p:cNvSpPr txBox="1"/>
          <p:nvPr/>
        </p:nvSpPr>
        <p:spPr>
          <a:xfrm>
            <a:off x="1360600" y="3317900"/>
            <a:ext cx="5602200" cy="16098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130000"/>
              </a:lnSpc>
              <a:spcBef>
                <a:spcPts val="1900"/>
              </a:spcBef>
              <a:spcAft>
                <a:spcPts val="0"/>
              </a:spcAft>
              <a:buNone/>
            </a:pPr>
            <a:r>
              <a:rPr b="1" lang="en" sz="1550">
                <a:solidFill>
                  <a:srgbClr val="CC0033"/>
                </a:solidFill>
                <a:latin typeface="Calibri"/>
                <a:ea typeface="Calibri"/>
                <a:cs typeface="Calibri"/>
                <a:sym typeface="Calibri"/>
              </a:rPr>
              <a:t>Asian, Pacific Islander, Desi, and Arab (APIDA) Grad Student Paint &amp; Sip</a:t>
            </a:r>
            <a:r>
              <a:rPr b="1" lang="en" sz="1550">
                <a:solidFill>
                  <a:srgbClr val="CC0033"/>
                </a:solidFill>
                <a:latin typeface="Calibri"/>
                <a:ea typeface="Calibri"/>
                <a:cs typeface="Calibri"/>
                <a:sym typeface="Calibri"/>
              </a:rPr>
              <a:t> – Tuesday, September 22, 1:00pm – 2:00pm</a:t>
            </a:r>
            <a:endParaRPr b="1" sz="1550">
              <a:solidFill>
                <a:srgbClr val="CC0033"/>
              </a:solidFill>
              <a:latin typeface="Calibri"/>
              <a:ea typeface="Calibri"/>
              <a:cs typeface="Calibri"/>
              <a:sym typeface="Calibri"/>
            </a:endParaRPr>
          </a:p>
          <a:p>
            <a:pPr indent="0" lvl="0" marL="0" rtl="0" algn="ctr">
              <a:lnSpc>
                <a:spcPct val="115000"/>
              </a:lnSpc>
              <a:spcBef>
                <a:spcPts val="400"/>
              </a:spcBef>
              <a:spcAft>
                <a:spcPts val="0"/>
              </a:spcAft>
              <a:buNone/>
            </a:pPr>
            <a:r>
              <a:rPr lang="en" sz="1100" u="sng">
                <a:solidFill>
                  <a:schemeClr val="dk1"/>
                </a:solidFill>
                <a:latin typeface="Calibri"/>
                <a:ea typeface="Calibri"/>
                <a:cs typeface="Calibri"/>
                <a:sym typeface="Calibri"/>
              </a:rPr>
              <a:t>Location: Asian American Cultural Center</a:t>
            </a:r>
            <a:br>
              <a:rPr lang="en" sz="1100" u="sng">
                <a:solidFill>
                  <a:schemeClr val="dk1"/>
                </a:solidFill>
                <a:latin typeface="Calibri"/>
                <a:ea typeface="Calibri"/>
                <a:cs typeface="Calibri"/>
                <a:sym typeface="Calibri"/>
              </a:rPr>
            </a:br>
            <a:r>
              <a:rPr lang="en" sz="1100" u="sng">
                <a:solidFill>
                  <a:schemeClr val="dk1"/>
                </a:solidFill>
                <a:latin typeface="Calibri"/>
                <a:ea typeface="Calibri"/>
                <a:cs typeface="Calibri"/>
                <a:sym typeface="Calibri"/>
              </a:rPr>
              <a:t>(49 Joyce Kilmer Ave., Piscataway, Livingston Campus)</a:t>
            </a:r>
            <a:br>
              <a:rPr lang="en" sz="1100" u="sng">
                <a:solidFill>
                  <a:schemeClr val="dk1"/>
                </a:solidFill>
                <a:latin typeface="Calibri"/>
                <a:ea typeface="Calibri"/>
                <a:cs typeface="Calibri"/>
                <a:sym typeface="Calibri"/>
              </a:rPr>
            </a:br>
            <a:r>
              <a:rPr lang="en" sz="1100">
                <a:solidFill>
                  <a:schemeClr val="dk1"/>
                </a:solidFill>
                <a:latin typeface="Calibri"/>
                <a:ea typeface="Calibri"/>
                <a:cs typeface="Calibri"/>
                <a:sym typeface="Calibri"/>
              </a:rPr>
              <a:t>Join your fellow grad students at the Asian American Cultural Center to enjoy</a:t>
            </a:r>
            <a:br>
              <a:rPr lang="en" sz="1100">
                <a:solidFill>
                  <a:schemeClr val="dk1"/>
                </a:solidFill>
                <a:latin typeface="Calibri"/>
                <a:ea typeface="Calibri"/>
                <a:cs typeface="Calibri"/>
                <a:sym typeface="Calibri"/>
              </a:rPr>
            </a:br>
            <a:r>
              <a:rPr lang="en" sz="1100">
                <a:solidFill>
                  <a:schemeClr val="dk1"/>
                </a:solidFill>
                <a:latin typeface="Calibri"/>
                <a:ea typeface="Calibri"/>
                <a:cs typeface="Calibri"/>
                <a:sym typeface="Calibri"/>
              </a:rPr>
              <a:t>amazing cultural food, mocktails, and giveaways. This is a paint and sip!</a:t>
            </a:r>
            <a:endParaRPr b="1" sz="1500" u="sng">
              <a:solidFill>
                <a:schemeClr val="dk1"/>
              </a:solidFill>
              <a:latin typeface="Calibri"/>
              <a:ea typeface="Calibri"/>
              <a:cs typeface="Calibri"/>
              <a:sym typeface="Calibri"/>
            </a:endParaRPr>
          </a:p>
        </p:txBody>
      </p:sp>
      <p:sp>
        <p:nvSpPr>
          <p:cNvPr id="206" name="Google Shape;206;p35"/>
          <p:cNvSpPr txBox="1"/>
          <p:nvPr/>
        </p:nvSpPr>
        <p:spPr>
          <a:xfrm>
            <a:off x="4294125" y="1481450"/>
            <a:ext cx="4647900" cy="16347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130000"/>
              </a:lnSpc>
              <a:spcBef>
                <a:spcPts val="1900"/>
              </a:spcBef>
              <a:spcAft>
                <a:spcPts val="400"/>
              </a:spcAft>
              <a:buNone/>
            </a:pPr>
            <a:r>
              <a:rPr b="1" lang="en" sz="1550">
                <a:solidFill>
                  <a:srgbClr val="CC0033"/>
                </a:solidFill>
                <a:latin typeface="Calibri"/>
                <a:ea typeface="Calibri"/>
                <a:cs typeface="Calibri"/>
                <a:sym typeface="Calibri"/>
              </a:rPr>
              <a:t>PRCC &amp; Council of Black Graduates Graduate Student Mixer </a:t>
            </a:r>
            <a:r>
              <a:rPr b="1" lang="en" sz="1550">
                <a:solidFill>
                  <a:srgbClr val="CC0033"/>
                </a:solidFill>
                <a:latin typeface="Calibri"/>
                <a:ea typeface="Calibri"/>
                <a:cs typeface="Calibri"/>
                <a:sym typeface="Calibri"/>
              </a:rPr>
              <a:t>– Tuesday, September 15, 6:00pm - 7:30pm</a:t>
            </a:r>
            <a:br>
              <a:rPr b="1" lang="en" sz="1550">
                <a:solidFill>
                  <a:srgbClr val="CC0033"/>
                </a:solidFill>
                <a:latin typeface="Calibri"/>
                <a:ea typeface="Calibri"/>
                <a:cs typeface="Calibri"/>
                <a:sym typeface="Calibri"/>
              </a:rPr>
            </a:br>
            <a:r>
              <a:rPr lang="en" sz="1100" u="sng">
                <a:solidFill>
                  <a:schemeClr val="dk1"/>
                </a:solidFill>
                <a:latin typeface="Calibri"/>
                <a:ea typeface="Calibri"/>
                <a:cs typeface="Calibri"/>
                <a:sym typeface="Calibri"/>
              </a:rPr>
              <a:t>Location: The Rutgers Club</a:t>
            </a:r>
            <a:br>
              <a:rPr lang="en" sz="1100" u="sng">
                <a:solidFill>
                  <a:schemeClr val="dk1"/>
                </a:solidFill>
                <a:latin typeface="Calibri"/>
                <a:ea typeface="Calibri"/>
                <a:cs typeface="Calibri"/>
                <a:sym typeface="Calibri"/>
              </a:rPr>
            </a:br>
            <a:r>
              <a:rPr lang="en" sz="1100" u="sng">
                <a:solidFill>
                  <a:schemeClr val="dk1"/>
                </a:solidFill>
                <a:latin typeface="Calibri"/>
                <a:ea typeface="Calibri"/>
                <a:cs typeface="Calibri"/>
                <a:sym typeface="Calibri"/>
              </a:rPr>
              <a:t>(85 Avenue E., Livingston Campus)</a:t>
            </a:r>
            <a:br>
              <a:rPr lang="en" sz="1100" u="sng">
                <a:solidFill>
                  <a:schemeClr val="dk1"/>
                </a:solidFill>
                <a:latin typeface="Calibri"/>
                <a:ea typeface="Calibri"/>
                <a:cs typeface="Calibri"/>
                <a:sym typeface="Calibri"/>
              </a:rPr>
            </a:br>
            <a:r>
              <a:rPr lang="en" sz="1100">
                <a:solidFill>
                  <a:schemeClr val="dk1"/>
                </a:solidFill>
                <a:latin typeface="Calibri"/>
                <a:ea typeface="Calibri"/>
                <a:cs typeface="Calibri"/>
                <a:sym typeface="Calibri"/>
              </a:rPr>
              <a:t>CBG welcomes all Black-identified grad students to connect with other Black grads over free refreshments and lots of camaraderie.</a:t>
            </a:r>
            <a:endParaRPr b="1" sz="1500" u="sng">
              <a:solidFill>
                <a:schemeClr val="dk1"/>
              </a:solidFill>
              <a:latin typeface="Calibri"/>
              <a:ea typeface="Calibri"/>
              <a:cs typeface="Calibri"/>
              <a:sym typeface="Calibri"/>
            </a:endParaRPr>
          </a:p>
        </p:txBody>
      </p:sp>
      <p:pic>
        <p:nvPicPr>
          <p:cNvPr id="207" name="Google Shape;207;p35" title="firstweeks26.png"/>
          <p:cNvPicPr preferRelativeResize="0"/>
          <p:nvPr/>
        </p:nvPicPr>
        <p:blipFill>
          <a:blip r:embed="rId3">
            <a:alphaModFix/>
          </a:blip>
          <a:stretch>
            <a:fillRect/>
          </a:stretch>
        </p:blipFill>
        <p:spPr>
          <a:xfrm>
            <a:off x="7417152" y="3512728"/>
            <a:ext cx="1118750" cy="1220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0133"/>
        </a:solidFill>
      </p:bgPr>
    </p:bg>
    <p:spTree>
      <p:nvGrpSpPr>
        <p:cNvPr id="211" name="Shape 211"/>
        <p:cNvGrpSpPr/>
        <p:nvPr/>
      </p:nvGrpSpPr>
      <p:grpSpPr>
        <a:xfrm>
          <a:off x="0" y="0"/>
          <a:ext cx="0" cy="0"/>
          <a:chOff x="0" y="0"/>
          <a:chExt cx="0" cy="0"/>
        </a:xfrm>
      </p:grpSpPr>
      <p:pic>
        <p:nvPicPr>
          <p:cNvPr id="212" name="Google Shape;212;p36"/>
          <p:cNvPicPr preferRelativeResize="0"/>
          <p:nvPr/>
        </p:nvPicPr>
        <p:blipFill>
          <a:blip r:embed="rId3">
            <a:alphaModFix/>
          </a:blip>
          <a:stretch>
            <a:fillRect/>
          </a:stretch>
        </p:blipFill>
        <p:spPr>
          <a:xfrm rot="-1024743">
            <a:off x="1027148" y="542320"/>
            <a:ext cx="3056929" cy="4181411"/>
          </a:xfrm>
          <a:prstGeom prst="rect">
            <a:avLst/>
          </a:prstGeom>
          <a:noFill/>
          <a:ln cap="flat" cmpd="sng" w="38100">
            <a:solidFill>
              <a:schemeClr val="dk1"/>
            </a:solidFill>
            <a:prstDash val="solid"/>
            <a:round/>
            <a:headEnd len="sm" w="sm" type="none"/>
            <a:tailEnd len="sm" w="sm" type="none"/>
          </a:ln>
        </p:spPr>
      </p:pic>
      <p:pic>
        <p:nvPicPr>
          <p:cNvPr id="213" name="Google Shape;213;p36"/>
          <p:cNvPicPr preferRelativeResize="0"/>
          <p:nvPr/>
        </p:nvPicPr>
        <p:blipFill rotWithShape="1">
          <a:blip r:embed="rId4">
            <a:alphaModFix/>
          </a:blip>
          <a:srcRect b="0" l="2922" r="0" t="0"/>
          <a:stretch/>
        </p:blipFill>
        <p:spPr>
          <a:xfrm>
            <a:off x="5027545" y="937425"/>
            <a:ext cx="3375417" cy="1667275"/>
          </a:xfrm>
          <a:prstGeom prst="rect">
            <a:avLst/>
          </a:prstGeom>
          <a:noFill/>
          <a:ln cap="flat" cmpd="sng" w="38100">
            <a:solidFill>
              <a:schemeClr val="dk1"/>
            </a:solidFill>
            <a:prstDash val="solid"/>
            <a:round/>
            <a:headEnd len="sm" w="sm" type="none"/>
            <a:tailEnd len="sm" w="sm" type="none"/>
          </a:ln>
        </p:spPr>
      </p:pic>
      <p:pic>
        <p:nvPicPr>
          <p:cNvPr id="214" name="Google Shape;214;p36"/>
          <p:cNvPicPr preferRelativeResize="0"/>
          <p:nvPr/>
        </p:nvPicPr>
        <p:blipFill>
          <a:blip r:embed="rId5">
            <a:alphaModFix/>
          </a:blip>
          <a:stretch>
            <a:fillRect/>
          </a:stretch>
        </p:blipFill>
        <p:spPr>
          <a:xfrm>
            <a:off x="6125575" y="3682200"/>
            <a:ext cx="1255375" cy="1255375"/>
          </a:xfrm>
          <a:prstGeom prst="rect">
            <a:avLst/>
          </a:prstGeom>
          <a:noFill/>
          <a:ln>
            <a:noFill/>
          </a:ln>
        </p:spPr>
      </p:pic>
      <p:sp>
        <p:nvSpPr>
          <p:cNvPr id="215" name="Google Shape;215;p36"/>
          <p:cNvSpPr txBox="1"/>
          <p:nvPr/>
        </p:nvSpPr>
        <p:spPr>
          <a:xfrm>
            <a:off x="4572000" y="3061150"/>
            <a:ext cx="1633500" cy="171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216" name="Google Shape;216;p36"/>
          <p:cNvSpPr txBox="1"/>
          <p:nvPr/>
        </p:nvSpPr>
        <p:spPr>
          <a:xfrm>
            <a:off x="1143000" y="164775"/>
            <a:ext cx="6858000" cy="4929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rPr b="1" lang="en" sz="2300">
                <a:latin typeface="Calibri"/>
                <a:ea typeface="Calibri"/>
                <a:cs typeface="Calibri"/>
                <a:sym typeface="Calibri"/>
              </a:rPr>
              <a:t>Programming</a:t>
            </a:r>
            <a:r>
              <a:rPr b="1" lang="en" sz="2300">
                <a:latin typeface="Calibri"/>
                <a:ea typeface="Calibri"/>
                <a:cs typeface="Calibri"/>
                <a:sym typeface="Calibri"/>
              </a:rPr>
              <a:t> for First-Generation Graduate Students</a:t>
            </a:r>
            <a:endParaRPr b="0" i="0" sz="700" u="none" cap="none" strike="noStrike">
              <a:solidFill>
                <a:srgbClr val="000000"/>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p:txBody>
      </p:sp>
      <p:sp>
        <p:nvSpPr>
          <p:cNvPr id="217" name="Google Shape;217;p36"/>
          <p:cNvSpPr txBox="1"/>
          <p:nvPr/>
        </p:nvSpPr>
        <p:spPr>
          <a:xfrm>
            <a:off x="5330750" y="2884447"/>
            <a:ext cx="2769000" cy="547500"/>
          </a:xfrm>
          <a:prstGeom prst="rect">
            <a:avLst/>
          </a:prstGeom>
          <a:solidFill>
            <a:srgbClr val="FFFFFF"/>
          </a:solidFill>
          <a:ln cap="flat" cmpd="sng" w="38100">
            <a:solidFill>
              <a:srgbClr val="000000"/>
            </a:solidFill>
            <a:prstDash val="solid"/>
            <a:round/>
            <a:headEnd len="sm" w="sm" type="none"/>
            <a:tailEnd len="sm" w="sm" type="none"/>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1" lang="en">
                <a:latin typeface="Calibri"/>
                <a:ea typeface="Calibri"/>
                <a:cs typeface="Calibri"/>
                <a:sym typeface="Calibri"/>
              </a:rPr>
              <a:t>Visit the First-Gen Grads webpage</a:t>
            </a:r>
            <a:r>
              <a:rPr b="1" lang="en">
                <a:solidFill>
                  <a:srgbClr val="000000"/>
                </a:solidFill>
                <a:latin typeface="Calibri"/>
                <a:ea typeface="Calibri"/>
                <a:cs typeface="Calibri"/>
                <a:sym typeface="Calibri"/>
              </a:rPr>
              <a:t>:</a:t>
            </a:r>
            <a:endParaRPr b="1">
              <a:solidFill>
                <a:srgbClr val="000000"/>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b="1" lang="en" sz="1500" u="sng">
                <a:solidFill>
                  <a:schemeClr val="hlink"/>
                </a:solidFill>
                <a:latin typeface="Calibri"/>
                <a:ea typeface="Calibri"/>
                <a:cs typeface="Calibri"/>
                <a:sym typeface="Calibri"/>
                <a:hlinkClick r:id="rId6"/>
              </a:rPr>
              <a:t>https://go.rutgers.edu/firstgrads</a:t>
            </a:r>
            <a:endParaRPr b="1" sz="1500">
              <a:solidFill>
                <a:schemeClr val="lt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t/>
            </a:r>
            <a:endParaRPr b="1" sz="18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0133"/>
        </a:solidFill>
      </p:bgPr>
    </p:bg>
    <p:spTree>
      <p:nvGrpSpPr>
        <p:cNvPr id="221" name="Shape 221"/>
        <p:cNvGrpSpPr/>
        <p:nvPr/>
      </p:nvGrpSpPr>
      <p:grpSpPr>
        <a:xfrm>
          <a:off x="0" y="0"/>
          <a:ext cx="0" cy="0"/>
          <a:chOff x="0" y="0"/>
          <a:chExt cx="0" cy="0"/>
        </a:xfrm>
      </p:grpSpPr>
      <p:sp>
        <p:nvSpPr>
          <p:cNvPr id="222" name="Google Shape;222;p37"/>
          <p:cNvSpPr txBox="1"/>
          <p:nvPr/>
        </p:nvSpPr>
        <p:spPr>
          <a:xfrm>
            <a:off x="1143000" y="164775"/>
            <a:ext cx="6858000" cy="492900"/>
          </a:xfrm>
          <a:prstGeom prst="rect">
            <a:avLst/>
          </a:prstGeom>
          <a:solidFill>
            <a:srgbClr val="FFFFFF"/>
          </a:solidFill>
          <a:ln cap="flat" cmpd="sng" w="38100">
            <a:solidFill>
              <a:srgbClr val="000000"/>
            </a:solidFill>
            <a:prstDash val="solid"/>
            <a:miter lim="800000"/>
            <a:headEnd len="sm" w="sm" type="none"/>
            <a:tailEnd len="sm" w="sm" type="none"/>
          </a:ln>
        </p:spPr>
        <p:txBody>
          <a:bodyPr anchorCtr="0" anchor="t" bIns="22850" lIns="45725" spcFirstLastPara="1" rIns="45725" wrap="square" tIns="22850">
            <a:noAutofit/>
          </a:bodyPr>
          <a:lstStyle/>
          <a:p>
            <a:pPr indent="0" lvl="0" marL="0" marR="0" rtl="0" algn="ctr">
              <a:lnSpc>
                <a:spcPct val="107000"/>
              </a:lnSpc>
              <a:spcBef>
                <a:spcPts val="0"/>
              </a:spcBef>
              <a:spcAft>
                <a:spcPts val="0"/>
              </a:spcAft>
              <a:buClr>
                <a:srgbClr val="000000"/>
              </a:buClr>
              <a:buSzPts val="2300"/>
              <a:buFont typeface="Arial"/>
              <a:buNone/>
            </a:pPr>
            <a:r>
              <a:rPr b="1" lang="en" sz="2300">
                <a:latin typeface="Calibri"/>
                <a:ea typeface="Calibri"/>
                <a:cs typeface="Calibri"/>
                <a:sym typeface="Calibri"/>
              </a:rPr>
              <a:t>Support for Pregnant and Parenting Graduate Students</a:t>
            </a:r>
            <a:endParaRPr b="0" i="0" sz="700" u="none" cap="none" strike="noStrike">
              <a:solidFill>
                <a:srgbClr val="000000"/>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ctr">
              <a:lnSpc>
                <a:spcPct val="107000"/>
              </a:lnSpc>
              <a:spcBef>
                <a:spcPts val="400"/>
              </a:spcBef>
              <a:spcAft>
                <a:spcPts val="0"/>
              </a:spcAft>
              <a:buClr>
                <a:srgbClr val="000000"/>
              </a:buClr>
              <a:buSzPts val="600"/>
              <a:buFont typeface="Arial"/>
              <a:buNone/>
            </a:pPr>
            <a:r>
              <a:t/>
            </a:r>
            <a:endParaRPr b="0" i="0" sz="600" u="none" cap="none" strike="noStrike">
              <a:solidFill>
                <a:srgbClr val="000000"/>
              </a:solidFill>
              <a:latin typeface="Calibri"/>
              <a:ea typeface="Calibri"/>
              <a:cs typeface="Calibri"/>
              <a:sym typeface="Calibri"/>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a:p>
            <a:pPr indent="0" lvl="0" marL="0" marR="0" rtl="0" algn="l">
              <a:lnSpc>
                <a:spcPct val="107000"/>
              </a:lnSpc>
              <a:spcBef>
                <a:spcPts val="400"/>
              </a:spcBef>
              <a:spcAft>
                <a:spcPts val="0"/>
              </a:spcAft>
              <a:buClr>
                <a:srgbClr val="000000"/>
              </a:buClr>
              <a:buSzPts val="600"/>
              <a:buFont typeface="Arial"/>
              <a:buNone/>
            </a:pPr>
            <a:r>
              <a:rPr b="0" i="0" lang="en" sz="600" u="none" cap="none" strike="noStrike">
                <a:solidFill>
                  <a:srgbClr val="000000"/>
                </a:solidFill>
                <a:latin typeface="Calibri"/>
                <a:ea typeface="Calibri"/>
                <a:cs typeface="Calibri"/>
                <a:sym typeface="Calibri"/>
              </a:rPr>
              <a:t> </a:t>
            </a:r>
            <a:endParaRPr b="0" i="0" sz="700" u="none" cap="none" strike="noStrike">
              <a:solidFill>
                <a:srgbClr val="000000"/>
              </a:solidFill>
              <a:latin typeface="Arial"/>
              <a:ea typeface="Arial"/>
              <a:cs typeface="Arial"/>
              <a:sym typeface="Arial"/>
            </a:endParaRPr>
          </a:p>
        </p:txBody>
      </p:sp>
      <p:sp>
        <p:nvSpPr>
          <p:cNvPr id="223" name="Google Shape;223;p37"/>
          <p:cNvSpPr txBox="1"/>
          <p:nvPr/>
        </p:nvSpPr>
        <p:spPr>
          <a:xfrm>
            <a:off x="746675" y="4128475"/>
            <a:ext cx="3706500" cy="8508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1" lang="en">
                <a:solidFill>
                  <a:schemeClr val="dk1"/>
                </a:solidFill>
                <a:latin typeface="Calibri"/>
                <a:ea typeface="Calibri"/>
                <a:cs typeface="Calibri"/>
                <a:sym typeface="Calibri"/>
              </a:rPr>
              <a:t>View the Resource Webpage for Pregnant and Parenting Graduate Students:</a:t>
            </a:r>
            <a:endParaRPr b="1">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500">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b="1" lang="en" u="sng">
                <a:solidFill>
                  <a:schemeClr val="accent5"/>
                </a:solidFill>
                <a:latin typeface="Calibri"/>
                <a:ea typeface="Calibri"/>
                <a:cs typeface="Calibri"/>
                <a:sym typeface="Calibri"/>
                <a:hlinkClick r:id="rId3">
                  <a:extLst>
                    <a:ext uri="{A12FA001-AC4F-418D-AE19-62706E023703}">
                      <ahyp:hlinkClr val="tx"/>
                    </a:ext>
                  </a:extLst>
                </a:hlinkClick>
              </a:rPr>
              <a:t>go.rutgers.edu/gradparents</a:t>
            </a:r>
            <a:endParaRPr b="1">
              <a:solidFill>
                <a:schemeClr val="dk1"/>
              </a:solidFill>
              <a:latin typeface="Calibri"/>
              <a:ea typeface="Calibri"/>
              <a:cs typeface="Calibri"/>
              <a:sym typeface="Calibri"/>
            </a:endParaRPr>
          </a:p>
        </p:txBody>
      </p:sp>
      <p:pic>
        <p:nvPicPr>
          <p:cNvPr id="224" name="Google Shape;224;p37"/>
          <p:cNvPicPr preferRelativeResize="0"/>
          <p:nvPr/>
        </p:nvPicPr>
        <p:blipFill rotWithShape="1">
          <a:blip r:embed="rId4">
            <a:alphaModFix/>
          </a:blip>
          <a:srcRect b="44813" l="1571" r="2606" t="22157"/>
          <a:stretch/>
        </p:blipFill>
        <p:spPr>
          <a:xfrm>
            <a:off x="248000" y="812362"/>
            <a:ext cx="5068027" cy="1195007"/>
          </a:xfrm>
          <a:prstGeom prst="rect">
            <a:avLst/>
          </a:prstGeom>
          <a:noFill/>
          <a:ln cap="flat" cmpd="sng" w="38100">
            <a:solidFill>
              <a:schemeClr val="dk1"/>
            </a:solidFill>
            <a:prstDash val="solid"/>
            <a:round/>
            <a:headEnd len="sm" w="sm" type="none"/>
            <a:tailEnd len="sm" w="sm" type="none"/>
          </a:ln>
        </p:spPr>
      </p:pic>
      <p:sp>
        <p:nvSpPr>
          <p:cNvPr id="225" name="Google Shape;225;p37"/>
          <p:cNvSpPr txBox="1"/>
          <p:nvPr/>
        </p:nvSpPr>
        <p:spPr>
          <a:xfrm>
            <a:off x="398974" y="2140475"/>
            <a:ext cx="4766100" cy="18549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000"/>
              <a:buFont typeface="Arial"/>
              <a:buNone/>
            </a:pPr>
            <a:r>
              <a:rPr b="1" lang="en" sz="1700">
                <a:solidFill>
                  <a:schemeClr val="dk1"/>
                </a:solidFill>
                <a:latin typeface="Calibri"/>
                <a:ea typeface="Calibri"/>
                <a:cs typeface="Calibri"/>
                <a:sym typeface="Calibri"/>
              </a:rPr>
              <a:t>Resource Webpage for Pregnant and Parenting Graduate Students!</a:t>
            </a:r>
            <a:endParaRPr b="1" sz="17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000"/>
              <a:buFont typeface="Arial"/>
              <a:buNone/>
            </a:pPr>
            <a:r>
              <a:t/>
            </a:r>
            <a:endParaRPr b="1" sz="6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lang="en">
                <a:solidFill>
                  <a:schemeClr val="dk1"/>
                </a:solidFill>
                <a:latin typeface="Calibri"/>
                <a:ea typeface="Calibri"/>
                <a:cs typeface="Calibri"/>
                <a:sym typeface="Calibri"/>
              </a:rPr>
              <a:t>Check out the new resource webpage for pregnant and parenting graduate students for information about support services, resources, policies, and community engagement opportunities that are available to pregnant and parenting students at Rutgers.</a:t>
            </a:r>
            <a:endParaRPr>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t/>
            </a:r>
            <a:endParaRPr sz="600">
              <a:solidFill>
                <a:schemeClr val="dk1"/>
              </a:solidFill>
              <a:latin typeface="Calibri"/>
              <a:ea typeface="Calibri"/>
              <a:cs typeface="Calibri"/>
              <a:sym typeface="Calibri"/>
            </a:endParaRPr>
          </a:p>
        </p:txBody>
      </p:sp>
      <p:sp>
        <p:nvSpPr>
          <p:cNvPr id="226" name="Google Shape;226;p37"/>
          <p:cNvSpPr txBox="1"/>
          <p:nvPr/>
        </p:nvSpPr>
        <p:spPr>
          <a:xfrm>
            <a:off x="5520900" y="997950"/>
            <a:ext cx="3462600" cy="27936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000"/>
              <a:buFont typeface="Arial"/>
              <a:buNone/>
            </a:pPr>
            <a:r>
              <a:rPr b="1" lang="en" sz="1700">
                <a:solidFill>
                  <a:schemeClr val="dk1"/>
                </a:solidFill>
                <a:latin typeface="Calibri"/>
                <a:ea typeface="Calibri"/>
                <a:cs typeface="Calibri"/>
                <a:sym typeface="Calibri"/>
              </a:rPr>
              <a:t>National Student Parent Month </a:t>
            </a:r>
            <a:endParaRPr b="1" sz="17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000"/>
              <a:buFont typeface="Arial"/>
              <a:buNone/>
            </a:pPr>
            <a:r>
              <a:t/>
            </a:r>
            <a:endParaRPr b="1" sz="6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lang="en">
                <a:solidFill>
                  <a:srgbClr val="333333"/>
                </a:solidFill>
                <a:highlight>
                  <a:srgbClr val="FFFFFF"/>
                </a:highlight>
                <a:latin typeface="Calibri"/>
                <a:ea typeface="Calibri"/>
                <a:cs typeface="Calibri"/>
                <a:sym typeface="Calibri"/>
              </a:rPr>
              <a:t>Every September, the Office of Graduate Student Life celebrates our Graduate Parenting Students for National Student Parent Month. This month of programming is dedicated to recognizing the importance of empowering student parents as they balance the demands of academics and family life; raise awareness about the unique challenges they face;  and provide opportunities to learn about resources and connect with other graduate student parents.</a:t>
            </a:r>
            <a:endParaRPr sz="600">
              <a:solidFill>
                <a:schemeClr val="dk1"/>
              </a:solidFill>
              <a:latin typeface="Calibri"/>
              <a:ea typeface="Calibri"/>
              <a:cs typeface="Calibri"/>
              <a:sym typeface="Calibri"/>
            </a:endParaRPr>
          </a:p>
        </p:txBody>
      </p:sp>
      <p:sp>
        <p:nvSpPr>
          <p:cNvPr id="227" name="Google Shape;227;p37"/>
          <p:cNvSpPr txBox="1"/>
          <p:nvPr/>
        </p:nvSpPr>
        <p:spPr>
          <a:xfrm>
            <a:off x="5359324" y="3995363"/>
            <a:ext cx="2769000" cy="741600"/>
          </a:xfrm>
          <a:prstGeom prst="rect">
            <a:avLst/>
          </a:prstGeom>
          <a:solidFill>
            <a:srgbClr val="FFFFFF"/>
          </a:solidFill>
          <a:ln cap="flat" cmpd="sng" w="38100">
            <a:solidFill>
              <a:srgbClr val="000000"/>
            </a:solidFill>
            <a:prstDash val="solid"/>
            <a:round/>
            <a:headEnd len="sm" w="sm" type="none"/>
            <a:tailEnd len="sm" w="sm" type="none"/>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1" lang="en">
                <a:solidFill>
                  <a:srgbClr val="000000"/>
                </a:solidFill>
                <a:latin typeface="Calibri"/>
                <a:ea typeface="Calibri"/>
                <a:cs typeface="Calibri"/>
                <a:sym typeface="Calibri"/>
              </a:rPr>
              <a:t>Learn more about National Student Parent Month at RU:</a:t>
            </a:r>
            <a:endParaRPr b="1">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1" lang="en" u="sng">
                <a:solidFill>
                  <a:srgbClr val="0097A7"/>
                </a:solidFill>
                <a:latin typeface="Calibri"/>
                <a:ea typeface="Calibri"/>
                <a:cs typeface="Calibri"/>
                <a:sym typeface="Calibri"/>
                <a:hlinkClick r:id="rId5">
                  <a:extLst>
                    <a:ext uri="{A12FA001-AC4F-418D-AE19-62706E023703}">
                      <ahyp:hlinkClr val="tx"/>
                    </a:ext>
                  </a:extLst>
                </a:hlinkClick>
              </a:rPr>
              <a:t>go.rutgers.edu/nspm26</a:t>
            </a:r>
            <a:endParaRPr b="1">
              <a:solidFill>
                <a:srgbClr val="000000"/>
              </a:solidFill>
              <a:latin typeface="Calibri"/>
              <a:ea typeface="Calibri"/>
              <a:cs typeface="Calibri"/>
              <a:sym typeface="Calibri"/>
            </a:endParaRPr>
          </a:p>
        </p:txBody>
      </p:sp>
      <p:pic>
        <p:nvPicPr>
          <p:cNvPr id="228" name="Google Shape;228;p37" title="nspm26.png"/>
          <p:cNvPicPr preferRelativeResize="0"/>
          <p:nvPr/>
        </p:nvPicPr>
        <p:blipFill>
          <a:blip r:embed="rId6">
            <a:alphaModFix/>
          </a:blip>
          <a:stretch>
            <a:fillRect/>
          </a:stretch>
        </p:blipFill>
        <p:spPr>
          <a:xfrm>
            <a:off x="8269846" y="3995363"/>
            <a:ext cx="741600" cy="741600"/>
          </a:xfrm>
          <a:prstGeom prst="rect">
            <a:avLst/>
          </a:prstGeom>
          <a:noFill/>
          <a:ln>
            <a:noFill/>
          </a:ln>
        </p:spPr>
      </p:pic>
      <p:pic>
        <p:nvPicPr>
          <p:cNvPr id="229" name="Google Shape;229;p37" title="gradparents.png"/>
          <p:cNvPicPr preferRelativeResize="0"/>
          <p:nvPr/>
        </p:nvPicPr>
        <p:blipFill>
          <a:blip r:embed="rId7">
            <a:alphaModFix/>
          </a:blip>
          <a:stretch>
            <a:fillRect/>
          </a:stretch>
        </p:blipFill>
        <p:spPr>
          <a:xfrm>
            <a:off x="3755950" y="4405575"/>
            <a:ext cx="492900" cy="492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